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17" r:id="rId2"/>
    <p:sldId id="318" r:id="rId3"/>
    <p:sldId id="296" r:id="rId4"/>
    <p:sldId id="262" r:id="rId5"/>
    <p:sldId id="261" r:id="rId6"/>
    <p:sldId id="257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36" r:id="rId23"/>
    <p:sldId id="337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9" r:id="rId41"/>
    <p:sldId id="338" r:id="rId42"/>
    <p:sldId id="335" r:id="rId43"/>
    <p:sldId id="340" r:id="rId44"/>
    <p:sldId id="341" r:id="rId45"/>
    <p:sldId id="342" r:id="rId46"/>
    <p:sldId id="343" r:id="rId47"/>
    <p:sldId id="344" r:id="rId48"/>
    <p:sldId id="315" r:id="rId49"/>
    <p:sldId id="31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947"/>
    <a:srgbClr val="FF2929"/>
    <a:srgbClr val="2E3F4F"/>
    <a:srgbClr val="E6E6E6"/>
    <a:srgbClr val="181919"/>
    <a:srgbClr val="9A9A9A"/>
    <a:srgbClr val="FBA305"/>
    <a:srgbClr val="FCFBFA"/>
    <a:srgbClr val="FFAA01"/>
    <a:srgbClr val="FFB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37179F-2148-4345-A3AA-D4DECC742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B6D611-485F-44AD-AB8E-CB5F9A82640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81726-2DD0-4793-A21B-8F6D6F43E358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BFF27EA2-9650-4678-ACD2-D706D7B71A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19348257-9306-4582-9293-161F5E7FD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41C125-9E19-4846-A1DF-FE90B4A07E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0EA5AC-FB3F-4310-B9C7-82E88FC37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72589-435A-4A18-A50D-CB1F2A94214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E0118-0D85-490A-A622-81680C1284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41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528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939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068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42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A3B37-4044-4ECC-B8D6-FFB35D992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0C046B-7C25-43D5-8202-870906141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464F8-9D2F-47FE-8738-2D50962E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56E6A-6E4A-424C-9A02-B910AC10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0D1D35-C9FE-4781-AE88-1E2AC293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0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1C900-377B-4B9A-B184-CA5EF27B8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244461-76EE-4CC2-8529-03BD942E6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535DBF-8928-4BEF-8409-2CE68C7AF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3889E8-4007-48D7-B615-BC6D21AED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3AE58F-3EA1-4929-8318-E479688FF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184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BC5194-4105-49B2-9E54-32687D253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45A625-0616-467A-84BF-8C3E53B9A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070BC2-B9E0-4A64-BC50-173A66B79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9CE135-CCC4-457C-836F-EFEF2667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0C887-9C34-4501-83FC-908071C2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78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E358B-ED96-4311-A787-6B7F86D67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42690B-2551-4C1C-9D62-15FA7C140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56BD4-94C7-424B-BE97-A0B0F89A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CD5A5-A148-4D32-9427-12DAD8231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ED1220-D22E-42FF-A77E-4E5B36FF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4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0843B-5BB8-4D4B-822F-3FFA333C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6E0A47-A855-431C-966C-F6339FB33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E08EC-CAFF-4D64-8E6F-C43A897D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F6D9A-2104-431C-976F-493224DD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293AAD-F2C0-4046-A72B-C6184D62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89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AA279-31DF-449E-BC38-FE244574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9C027-FFD2-46E6-9DEB-E1CA8267D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3C8C6C-BD84-4300-8897-86D7F1F93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85D931-063E-461A-9D24-C2F70F02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86232A-1C6F-44D8-9E7E-EBBD9FD1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350AF4-661B-455E-90B8-F1FEDDF0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42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0267F-2DAE-4433-A184-538B56E4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51FB7A-280D-49B0-8454-88011B5C0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03A46D-7D40-42B6-AA28-C38FCBAC9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E2EDFE-34D9-4417-978D-BD2C55EC3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8644CF-DB52-4867-8FA0-CC63C2DA1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7B4098-4A57-470A-985B-D437D27A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CD6359-A824-4978-B304-237DA32D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A1EE25-DEE7-4945-BC3A-CC82DF79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94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F94A3-50E3-42CF-983E-DAC875BA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841E03-7F2D-4376-A21D-D8FF2C45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5E294E-6A64-438F-9BF3-89D23A4F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C8A8E2-CFAD-4F25-950C-2C179849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68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BCFE61-CCE1-406A-B47C-38AD590BE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C41404-792D-4ECA-8212-24D6C2411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FE9645-00C8-43A4-98C5-D1EFFFB0F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65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0A67E-47C0-43BE-9E62-04B5170E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163E1-A588-4BBA-9BB6-22CF5A16B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2EC5A3-9B71-4AF8-AF4D-14FB5C577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3C8251-6C82-4F75-8864-C1F323AC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AC3339-CDA0-4F64-8EE5-FCAADB09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AE24D9-F7FD-4430-8104-8F3A3838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7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82011-A795-43DD-915F-4F8410DF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8FF86B-3843-408E-8C0C-61F31B070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994D72-D2B5-404C-BB22-EA5D6F27E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A89124-68A5-40A9-8850-49092B60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DF4DB3-CD40-426A-B869-8A65894E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C41FDF-6CA2-4984-9F1B-8DBDA193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85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543187-1BF4-4B60-BCEB-9D55CADE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03128D-9ECA-4942-B6E4-01DD37CE4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4F015-513C-4B97-825D-7E4831320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9C0EF-93AD-4699-8EE0-C8B21097799D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6D8B2-3D67-473C-8A61-1EC6949EA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61B73C-B099-4CD2-9447-738E1FC4F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D83A-186D-4B44-B79C-857F688EC6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47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5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microsoft.com/office/2007/relationships/hdphoto" Target="../media/hdphoto2.wdp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microsoft.com/office/2007/relationships/hdphoto" Target="../media/hdphoto2.wdp"/><Relationship Id="rId2" Type="http://schemas.openxmlformats.org/officeDocument/2006/relationships/slide" Target="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27.xml"/><Relationship Id="rId7" Type="http://schemas.openxmlformats.org/officeDocument/2006/relationships/image" Target="../media/image103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slide" Target="slide27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5" Type="http://schemas.openxmlformats.org/officeDocument/2006/relationships/slide" Target="slide28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microsoft.com/office/2007/relationships/hdphoto" Target="../media/hdphoto2.wdp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6.png"/><Relationship Id="rId4" Type="http://schemas.openxmlformats.org/officeDocument/2006/relationships/slide" Target="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microsoft.com/office/2007/relationships/hdphoto" Target="../media/hdphoto4.wdp"/><Relationship Id="rId4" Type="http://schemas.openxmlformats.org/officeDocument/2006/relationships/image" Target="../media/image110.png"/><Relationship Id="rId9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microsoft.com/office/2007/relationships/hdphoto" Target="../media/hdphoto4.wdp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microsoft.com/office/2007/relationships/hdphoto" Target="../media/hdphoto4.wdp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microsoft.com/office/2007/relationships/hdphoto" Target="../media/hdphoto3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3.wdp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A48302-9001-4F1D-A9FF-D49C6840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35" y="340865"/>
            <a:ext cx="10904555" cy="23762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000" b="1" dirty="0">
                <a:solidFill>
                  <a:srgbClr val="113947"/>
                </a:solidFill>
                <a:latin typeface="+mj-ea"/>
              </a:rPr>
              <a:t>범죄사건</a:t>
            </a:r>
            <a:r>
              <a:rPr lang="ko-KR" altLang="en-US" sz="4000" dirty="0"/>
              <a:t> </a:t>
            </a:r>
            <a:r>
              <a:rPr lang="ko-KR" altLang="en-US" sz="4000" b="1" dirty="0">
                <a:solidFill>
                  <a:srgbClr val="FFC000"/>
                </a:solidFill>
                <a:latin typeface="+mj-ea"/>
              </a:rPr>
              <a:t>데이터</a:t>
            </a:r>
            <a:r>
              <a:rPr lang="ko-KR" altLang="en-US" sz="4000" dirty="0"/>
              <a:t> </a:t>
            </a:r>
            <a:r>
              <a:rPr lang="ko-KR" altLang="en-US" sz="4000" b="1" dirty="0">
                <a:solidFill>
                  <a:srgbClr val="FFC000"/>
                </a:solidFill>
                <a:latin typeface="+mj-ea"/>
              </a:rPr>
              <a:t>분석</a:t>
            </a:r>
            <a:r>
              <a:rPr lang="ko-KR" altLang="en-US" sz="4000" dirty="0"/>
              <a:t> </a:t>
            </a:r>
            <a:r>
              <a:rPr lang="ko-KR" altLang="en-US" sz="4000" b="1" dirty="0">
                <a:solidFill>
                  <a:srgbClr val="113947"/>
                </a:solidFill>
                <a:latin typeface="+mj-ea"/>
              </a:rPr>
              <a:t>및</a:t>
            </a:r>
            <a:r>
              <a:rPr lang="ko-KR" altLang="en-US" sz="4000" dirty="0"/>
              <a:t> </a:t>
            </a:r>
            <a:r>
              <a:rPr lang="ko-KR" altLang="en-US" sz="4000" b="1" dirty="0">
                <a:solidFill>
                  <a:srgbClr val="FFC000"/>
                </a:solidFill>
                <a:latin typeface="+mj-ea"/>
              </a:rPr>
              <a:t>시각화</a:t>
            </a:r>
            <a:r>
              <a:rPr lang="ko-KR" altLang="en-US" sz="4000" dirty="0"/>
              <a:t> </a:t>
            </a:r>
            <a:r>
              <a:rPr lang="en-US" altLang="ko-KR" sz="4000" b="1" dirty="0">
                <a:solidFill>
                  <a:srgbClr val="113947"/>
                </a:solidFill>
                <a:latin typeface="+mj-ea"/>
              </a:rPr>
              <a:t>with</a:t>
            </a:r>
            <a:r>
              <a:rPr lang="en-US" altLang="ko-KR" sz="4000" dirty="0"/>
              <a:t> </a:t>
            </a:r>
            <a:r>
              <a:rPr lang="en-US" altLang="ko-KR" sz="4000" b="1" dirty="0">
                <a:solidFill>
                  <a:srgbClr val="FBA305"/>
                </a:solidFill>
                <a:latin typeface="+mj-ea"/>
              </a:rPr>
              <a:t>Python</a:t>
            </a:r>
            <a:endParaRPr lang="ko-KR" altLang="en-US" sz="4000" b="1" dirty="0">
              <a:solidFill>
                <a:srgbClr val="FBA305"/>
              </a:solidFill>
              <a:latin typeface="+mj-ea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4FCF316B-45BD-48DB-8C5D-D6A4C0093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135" y="4204582"/>
            <a:ext cx="9144000" cy="1358292"/>
          </a:xfrm>
        </p:spPr>
        <p:txBody>
          <a:bodyPr>
            <a:normAutofit fontScale="92500" lnSpcReduction="10000"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en-US" altLang="ko-KR" sz="3800" b="1">
                <a:solidFill>
                  <a:srgbClr val="113947"/>
                </a:solidFill>
                <a:latin typeface="+mj-ea"/>
                <a:ea typeface="+mj-ea"/>
              </a:rPr>
              <a:t>1</a:t>
            </a:r>
            <a:r>
              <a:rPr lang="ko-KR" altLang="en-US" sz="3800" b="1">
                <a:solidFill>
                  <a:srgbClr val="113947"/>
                </a:solidFill>
              </a:rPr>
              <a:t>팀</a:t>
            </a:r>
          </a:p>
          <a:p>
            <a:pPr lvl="0" algn="l">
              <a:lnSpc>
                <a:spcPct val="150000"/>
              </a:lnSpc>
              <a:defRPr/>
            </a:pPr>
            <a:r>
              <a:rPr lang="ko-KR" altLang="en-US" sz="1900" b="1">
                <a:solidFill>
                  <a:srgbClr val="113947"/>
                </a:solidFill>
              </a:rPr>
              <a:t>백동민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김용욱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김종연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봉세연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이규복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홍지희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9A1A74-60DD-43DB-9364-A8E1465E125F}"/>
              </a:ext>
            </a:extLst>
          </p:cNvPr>
          <p:cNvSpPr/>
          <p:nvPr/>
        </p:nvSpPr>
        <p:spPr>
          <a:xfrm>
            <a:off x="293798" y="2831844"/>
            <a:ext cx="12334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 err="1">
                <a:solidFill>
                  <a:srgbClr val="113947"/>
                </a:solidFill>
              </a:rPr>
              <a:t>ver</a:t>
            </a:r>
            <a:r>
              <a:rPr lang="en-US" altLang="ko-KR" sz="2000" b="1" dirty="0">
                <a:solidFill>
                  <a:srgbClr val="113947"/>
                </a:solidFill>
              </a:rPr>
              <a:t> 1.0.0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F3E372-6575-4436-95A1-528CE11ADF5D}"/>
              </a:ext>
            </a:extLst>
          </p:cNvPr>
          <p:cNvSpPr/>
          <p:nvPr/>
        </p:nvSpPr>
        <p:spPr>
          <a:xfrm>
            <a:off x="339726" y="509856"/>
            <a:ext cx="4604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</a:rPr>
              <a:t>자바 기반 빅데이터 시각화 개발자 양성과정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B6FA5D-5CE4-4CD9-A17A-00A40AE3F75E}"/>
              </a:ext>
            </a:extLst>
          </p:cNvPr>
          <p:cNvCxnSpPr>
            <a:cxnSpLocks/>
          </p:cNvCxnSpPr>
          <p:nvPr/>
        </p:nvCxnSpPr>
        <p:spPr>
          <a:xfrm>
            <a:off x="335360" y="3194932"/>
            <a:ext cx="1110432" cy="0"/>
          </a:xfrm>
          <a:prstGeom prst="line">
            <a:avLst/>
          </a:prstGeom>
          <a:ln w="3810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908F81D-32A2-40A9-998C-0EACA551D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91" y="147069"/>
            <a:ext cx="213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7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5403850" y="538144"/>
            <a:ext cx="6648450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9. Use admin privileges when installing py.exe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체크 박스에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V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표시 되어있는 지 확인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python.exe to PATH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박스에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 되어있는 지 확인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Install Now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Close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51376-A1BF-4563-8C5F-CB48BB9C16A1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C24F8D-4F42-40CD-96D3-706FCB7B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6" y="722294"/>
            <a:ext cx="3840711" cy="2371170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655E5D-2978-439A-8A0D-138E7800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5" y="3881219"/>
            <a:ext cx="3840711" cy="2371171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053863-3BE4-4200-ABAC-910E33E20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2" t="82269" r="27289" b="1927"/>
          <a:stretch/>
        </p:blipFill>
        <p:spPr>
          <a:xfrm>
            <a:off x="1627821" y="2628092"/>
            <a:ext cx="2045834" cy="4405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415707-2984-46A7-8B9C-FB4E66EC5F67}"/>
              </a:ext>
            </a:extLst>
          </p:cNvPr>
          <p:cNvSpPr/>
          <p:nvPr/>
        </p:nvSpPr>
        <p:spPr>
          <a:xfrm>
            <a:off x="1605209" y="2574381"/>
            <a:ext cx="2045834" cy="49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A7679D3-920B-4F6E-8017-15F0656354C4}"/>
              </a:ext>
            </a:extLst>
          </p:cNvPr>
          <p:cNvSpPr/>
          <p:nvPr/>
        </p:nvSpPr>
        <p:spPr>
          <a:xfrm>
            <a:off x="1491085" y="24249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E6ABCF1D-70C5-4A04-BF49-B321FB0AB31A}"/>
              </a:ext>
            </a:extLst>
          </p:cNvPr>
          <p:cNvSpPr/>
          <p:nvPr/>
        </p:nvSpPr>
        <p:spPr>
          <a:xfrm>
            <a:off x="2311388" y="333054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5CE27A-6C9D-4D4C-960D-DC3ECB9C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0" y="3881220"/>
            <a:ext cx="3840710" cy="2371170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81A5CA-DB49-43F0-8365-D75FF61A0349}"/>
              </a:ext>
            </a:extLst>
          </p:cNvPr>
          <p:cNvSpPr/>
          <p:nvPr/>
        </p:nvSpPr>
        <p:spPr>
          <a:xfrm>
            <a:off x="1605208" y="1489845"/>
            <a:ext cx="2414341" cy="633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84C70AB-9371-4A4F-B31D-B1C070870FAA}"/>
              </a:ext>
            </a:extLst>
          </p:cNvPr>
          <p:cNvSpPr/>
          <p:nvPr/>
        </p:nvSpPr>
        <p:spPr>
          <a:xfrm>
            <a:off x="1491085" y="131275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33327-9C34-4004-89CD-7F5E9470CF2A}"/>
              </a:ext>
            </a:extLst>
          </p:cNvPr>
          <p:cNvSpPr txBox="1"/>
          <p:nvPr/>
        </p:nvSpPr>
        <p:spPr>
          <a:xfrm>
            <a:off x="1413741" y="1286127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65E39873-80BD-4CEE-B89E-DBF2FDBCC859}"/>
              </a:ext>
            </a:extLst>
          </p:cNvPr>
          <p:cNvSpPr/>
          <p:nvPr/>
        </p:nvSpPr>
        <p:spPr>
          <a:xfrm rot="16200000">
            <a:off x="4739781" y="491000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B1349B-2E9C-4BFB-A73F-62F857A3FD41}"/>
              </a:ext>
            </a:extLst>
          </p:cNvPr>
          <p:cNvSpPr/>
          <p:nvPr/>
        </p:nvSpPr>
        <p:spPr>
          <a:xfrm>
            <a:off x="8674100" y="6019800"/>
            <a:ext cx="5016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1E6F4522-7AF5-42B2-BBB1-89EB6AE22649}"/>
              </a:ext>
            </a:extLst>
          </p:cNvPr>
          <p:cNvSpPr/>
          <p:nvPr/>
        </p:nvSpPr>
        <p:spPr>
          <a:xfrm>
            <a:off x="8539585" y="58313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0B3FA-9F24-4EDF-82A3-FF579B520F32}"/>
              </a:ext>
            </a:extLst>
          </p:cNvPr>
          <p:cNvSpPr txBox="1"/>
          <p:nvPr/>
        </p:nvSpPr>
        <p:spPr>
          <a:xfrm>
            <a:off x="8462241" y="5804771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197106C-7EB2-4AD1-B129-FCEA9A584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8341" y="1995043"/>
            <a:ext cx="218431" cy="2407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DE3632-ED50-43C2-BEA6-44C08809C67D}"/>
              </a:ext>
            </a:extLst>
          </p:cNvPr>
          <p:cNvSpPr txBox="1"/>
          <p:nvPr/>
        </p:nvSpPr>
        <p:spPr>
          <a:xfrm>
            <a:off x="3296874" y="2096631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F1EA6F2-5026-4653-98DE-6CC4759D4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5267" y="6164730"/>
            <a:ext cx="218431" cy="2407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E2DDD-3ECE-4F5A-AC3C-4FB642473E60}"/>
              </a:ext>
            </a:extLst>
          </p:cNvPr>
          <p:cNvSpPr txBox="1"/>
          <p:nvPr/>
        </p:nvSpPr>
        <p:spPr>
          <a:xfrm>
            <a:off x="8974482" y="6217565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56788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FAB84A-A2DC-4109-80D6-5A355FD94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0" y="3721933"/>
            <a:ext cx="5580000" cy="2046000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827AA7-A15E-428E-9D61-77E629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6"/>
          <a:stretch/>
        </p:blipFill>
        <p:spPr>
          <a:xfrm>
            <a:off x="503252" y="875543"/>
            <a:ext cx="5580000" cy="1901483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4F548D4-C6A8-4A60-A379-0888F35C69F4}"/>
              </a:ext>
            </a:extLst>
          </p:cNvPr>
          <p:cNvSpPr/>
          <p:nvPr/>
        </p:nvSpPr>
        <p:spPr>
          <a:xfrm>
            <a:off x="3099120" y="305845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ED532-45F1-4DF4-90CD-4B9F7ACA19F6}"/>
              </a:ext>
            </a:extLst>
          </p:cNvPr>
          <p:cNvSpPr/>
          <p:nvPr/>
        </p:nvSpPr>
        <p:spPr>
          <a:xfrm>
            <a:off x="1086593" y="2190998"/>
            <a:ext cx="1389908" cy="42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938420" y="1882611"/>
            <a:ext cx="4348042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검색창에 아나콘다 다운로드 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Free Download | Anaconda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27C639-A9A7-4869-9B85-42BA71275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329" y="2260270"/>
            <a:ext cx="1276528" cy="28579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DAE6F65-1FE0-4FDB-97C0-457A5D8E81CD}"/>
              </a:ext>
            </a:extLst>
          </p:cNvPr>
          <p:cNvSpPr/>
          <p:nvPr/>
        </p:nvSpPr>
        <p:spPr>
          <a:xfrm>
            <a:off x="960593" y="206499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19143E-0679-4222-A658-55DBA541F623}"/>
              </a:ext>
            </a:extLst>
          </p:cNvPr>
          <p:cNvSpPr/>
          <p:nvPr/>
        </p:nvSpPr>
        <p:spPr>
          <a:xfrm>
            <a:off x="1503882" y="5027374"/>
            <a:ext cx="1785418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DDB2491-4AF4-4776-89B3-B809FDA5A30B}"/>
              </a:ext>
            </a:extLst>
          </p:cNvPr>
          <p:cNvSpPr/>
          <p:nvPr/>
        </p:nvSpPr>
        <p:spPr>
          <a:xfrm>
            <a:off x="1383820" y="484234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F5B64-2F75-4E24-9582-6FB338B245E8}"/>
              </a:ext>
            </a:extLst>
          </p:cNvPr>
          <p:cNvSpPr txBox="1"/>
          <p:nvPr/>
        </p:nvSpPr>
        <p:spPr>
          <a:xfrm>
            <a:off x="1613432" y="5300155"/>
            <a:ext cx="4855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183B5-4D95-413B-9911-C639FA91C96F}"/>
              </a:ext>
            </a:extLst>
          </p:cNvPr>
          <p:cNvSpPr txBox="1"/>
          <p:nvPr/>
        </p:nvSpPr>
        <p:spPr>
          <a:xfrm>
            <a:off x="1590813" y="5300154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DD805F-CE2A-4485-8495-5E409854A2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05" t="6349" r="17917"/>
          <a:stretch/>
        </p:blipFill>
        <p:spPr>
          <a:xfrm>
            <a:off x="1503882" y="5302766"/>
            <a:ext cx="151112" cy="2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98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938420" y="1882611"/>
            <a:ext cx="4348042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Resources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Docs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1F9C5-9A75-4F7B-95F7-CB5151E6C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469"/>
          <a:stretch/>
        </p:blipFill>
        <p:spPr>
          <a:xfrm>
            <a:off x="471054" y="736366"/>
            <a:ext cx="5996311" cy="704507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014206-362F-4892-9EC5-C099C1C9D98A}"/>
              </a:ext>
            </a:extLst>
          </p:cNvPr>
          <p:cNvSpPr/>
          <p:nvPr/>
        </p:nvSpPr>
        <p:spPr>
          <a:xfrm>
            <a:off x="4706092" y="898613"/>
            <a:ext cx="870363" cy="348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7EE07F9E-6CA3-4B3F-9D08-0B8F08BDAC38}"/>
              </a:ext>
            </a:extLst>
          </p:cNvPr>
          <p:cNvSpPr/>
          <p:nvPr/>
        </p:nvSpPr>
        <p:spPr>
          <a:xfrm>
            <a:off x="4580092" y="75183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E7E8F9-FC9E-4B22-97D0-DD77D3109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" t="6154" r="-1" b="8804"/>
          <a:stretch/>
        </p:blipFill>
        <p:spPr>
          <a:xfrm>
            <a:off x="471054" y="2590808"/>
            <a:ext cx="5993861" cy="2251357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D0C673-F4B0-42FD-A646-906E314F0536}"/>
              </a:ext>
            </a:extLst>
          </p:cNvPr>
          <p:cNvSpPr/>
          <p:nvPr/>
        </p:nvSpPr>
        <p:spPr>
          <a:xfrm>
            <a:off x="3879274" y="3357796"/>
            <a:ext cx="889406" cy="306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1CF31AE8-96D8-4885-8405-326091FC06FC}"/>
              </a:ext>
            </a:extLst>
          </p:cNvPr>
          <p:cNvSpPr/>
          <p:nvPr/>
        </p:nvSpPr>
        <p:spPr>
          <a:xfrm>
            <a:off x="3772316" y="31877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6ABAAD8-C1BC-4AE8-9B13-0FE1863C2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2842" y="1209221"/>
            <a:ext cx="218431" cy="2407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A53129B-6BC9-4145-844B-8FEB71E6832F}"/>
              </a:ext>
            </a:extLst>
          </p:cNvPr>
          <p:cNvSpPr txBox="1"/>
          <p:nvPr/>
        </p:nvSpPr>
        <p:spPr>
          <a:xfrm>
            <a:off x="5088755" y="1237779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05744A9-91AC-4780-B10D-3B71D825F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1840" y="3611693"/>
            <a:ext cx="218431" cy="2407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EA4777-0BF6-4E47-BFAA-3C189E8AAECA}"/>
              </a:ext>
            </a:extLst>
          </p:cNvPr>
          <p:cNvSpPr txBox="1"/>
          <p:nvPr/>
        </p:nvSpPr>
        <p:spPr>
          <a:xfrm>
            <a:off x="4601055" y="3664528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B7D96747-46D9-41A4-BAE4-49776DDC88CD}"/>
              </a:ext>
            </a:extLst>
          </p:cNvPr>
          <p:cNvSpPr/>
          <p:nvPr/>
        </p:nvSpPr>
        <p:spPr>
          <a:xfrm>
            <a:off x="3099120" y="185904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77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348471" y="766114"/>
            <a:ext cx="5031836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</a:t>
            </a:r>
            <a:r>
              <a:rPr lang="en-US" altLang="ko-KR" sz="1000" b="1" baseline="80000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1000" b="1" baseline="80000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Distribution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6. Installing previous versions of Anaconda Distribution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baseline="80000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FB0B4D-9E66-4531-8716-61E36C4C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777900"/>
            <a:ext cx="5031836" cy="5800821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81EB38-533C-4D30-A7ED-7A2C1FBDACEF}"/>
              </a:ext>
            </a:extLst>
          </p:cNvPr>
          <p:cNvSpPr/>
          <p:nvPr/>
        </p:nvSpPr>
        <p:spPr>
          <a:xfrm>
            <a:off x="429490" y="6066246"/>
            <a:ext cx="4946074" cy="491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529B02-4475-4C7C-BDD3-04FF641A407D}"/>
              </a:ext>
            </a:extLst>
          </p:cNvPr>
          <p:cNvSpPr/>
          <p:nvPr/>
        </p:nvSpPr>
        <p:spPr>
          <a:xfrm>
            <a:off x="468358" y="5623803"/>
            <a:ext cx="2757055" cy="65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3C8757-809C-4EE4-BD08-821F65C8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3" y="6214297"/>
            <a:ext cx="4737600" cy="261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DA5BA1-007C-48C1-84FE-43FDFFB9D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668" y="6070298"/>
            <a:ext cx="3423600" cy="1454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2DD1DA1-5610-455E-9245-2AF18B801A53}"/>
              </a:ext>
            </a:extLst>
          </p:cNvPr>
          <p:cNvSpPr txBox="1"/>
          <p:nvPr/>
        </p:nvSpPr>
        <p:spPr>
          <a:xfrm>
            <a:off x="450050" y="6056456"/>
            <a:ext cx="24307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099C25-EB29-47FA-BC66-DA3814169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84" y="6041224"/>
            <a:ext cx="1317602" cy="1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3CFB9C8-4B32-4291-A545-B0AA347A1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10" r="10515" b="8791"/>
          <a:stretch/>
        </p:blipFill>
        <p:spPr>
          <a:xfrm>
            <a:off x="457198" y="5623803"/>
            <a:ext cx="4502728" cy="284193"/>
          </a:xfrm>
          <a:prstGeom prst="rect">
            <a:avLst/>
          </a:prstGeom>
          <a:ln w="28575">
            <a:noFill/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3C8501-3234-40B1-BB39-7EA713B09C31}"/>
              </a:ext>
            </a:extLst>
          </p:cNvPr>
          <p:cNvSpPr/>
          <p:nvPr/>
        </p:nvSpPr>
        <p:spPr>
          <a:xfrm>
            <a:off x="513632" y="6027154"/>
            <a:ext cx="1326841" cy="18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557714E7-CD05-486F-95E1-E7008FA5951A}"/>
              </a:ext>
            </a:extLst>
          </p:cNvPr>
          <p:cNvSpPr/>
          <p:nvPr/>
        </p:nvSpPr>
        <p:spPr>
          <a:xfrm>
            <a:off x="379039" y="584741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F46A7-8B7D-451E-A33E-2ADDF3F692D7}"/>
              </a:ext>
            </a:extLst>
          </p:cNvPr>
          <p:cNvSpPr txBox="1"/>
          <p:nvPr/>
        </p:nvSpPr>
        <p:spPr>
          <a:xfrm>
            <a:off x="1797810" y="5854225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665EAB4-E90E-464B-AE6C-BAE26E22D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7" y="6215887"/>
            <a:ext cx="175847" cy="17584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A404A29-3A4B-42CC-BD29-8787B568C511}"/>
              </a:ext>
            </a:extLst>
          </p:cNvPr>
          <p:cNvSpPr/>
          <p:nvPr/>
        </p:nvSpPr>
        <p:spPr>
          <a:xfrm>
            <a:off x="7319108" y="965920"/>
            <a:ext cx="100760" cy="109295"/>
          </a:xfrm>
          <a:prstGeom prst="ellipse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B5293B-5E54-413F-84A3-8BA79C54D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471" y="1953491"/>
            <a:ext cx="5426591" cy="3728083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0BF228-72CA-494C-B302-283CFE386EC5}"/>
              </a:ext>
            </a:extLst>
          </p:cNvPr>
          <p:cNvSpPr/>
          <p:nvPr/>
        </p:nvSpPr>
        <p:spPr>
          <a:xfrm>
            <a:off x="6567395" y="4246844"/>
            <a:ext cx="3133436" cy="18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9E50EA6-273D-4418-A5C1-849A4AC74510}"/>
              </a:ext>
            </a:extLst>
          </p:cNvPr>
          <p:cNvSpPr/>
          <p:nvPr/>
        </p:nvSpPr>
        <p:spPr>
          <a:xfrm>
            <a:off x="6432802" y="406710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209274-2D33-44CF-B810-AE6DBFB45DE2}"/>
              </a:ext>
            </a:extLst>
          </p:cNvPr>
          <p:cNvSpPr txBox="1"/>
          <p:nvPr/>
        </p:nvSpPr>
        <p:spPr>
          <a:xfrm>
            <a:off x="9612907" y="4420133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183E8B7-0BE1-43EA-BB19-D82E42A78C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84" y="4437882"/>
            <a:ext cx="175847" cy="175847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05FBEB64-E932-4D65-8E36-00CDEFA206B5}"/>
              </a:ext>
            </a:extLst>
          </p:cNvPr>
          <p:cNvSpPr/>
          <p:nvPr/>
        </p:nvSpPr>
        <p:spPr>
          <a:xfrm rot="16200000">
            <a:off x="5745074" y="366073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63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B7950D-719A-4149-BAA3-291C9A68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0" y="753226"/>
            <a:ext cx="8430802" cy="16385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AFCD49E-EF7F-4CAF-81D8-30D877930343}"/>
              </a:ext>
            </a:extLst>
          </p:cNvPr>
          <p:cNvSpPr/>
          <p:nvPr/>
        </p:nvSpPr>
        <p:spPr>
          <a:xfrm>
            <a:off x="4052455" y="1849582"/>
            <a:ext cx="55418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22DC684F-767A-4D4B-85E8-52344E278BDE}"/>
              </a:ext>
            </a:extLst>
          </p:cNvPr>
          <p:cNvSpPr/>
          <p:nvPr/>
        </p:nvSpPr>
        <p:spPr>
          <a:xfrm>
            <a:off x="3926455" y="165641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6A165-998B-4670-9EC5-2652A455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63" y="3067232"/>
            <a:ext cx="7460950" cy="3238429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F869CA02-C186-4D03-AE88-01762F06571B}"/>
              </a:ext>
            </a:extLst>
          </p:cNvPr>
          <p:cNvSpPr/>
          <p:nvPr/>
        </p:nvSpPr>
        <p:spPr>
          <a:xfrm>
            <a:off x="3858306" y="25726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AB6844-F2FC-44A3-B512-3CD0E3107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864" b="11138"/>
          <a:stretch/>
        </p:blipFill>
        <p:spPr>
          <a:xfrm>
            <a:off x="379184" y="5126182"/>
            <a:ext cx="2223448" cy="11845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A8D3A5-F1B6-4BEF-9536-1C432A8A9719}"/>
              </a:ext>
            </a:extLst>
          </p:cNvPr>
          <p:cNvSpPr/>
          <p:nvPr/>
        </p:nvSpPr>
        <p:spPr>
          <a:xfrm>
            <a:off x="367135" y="5104555"/>
            <a:ext cx="2235498" cy="169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8485CA57-A20D-4BFD-98B8-41469C7BAC72}"/>
              </a:ext>
            </a:extLst>
          </p:cNvPr>
          <p:cNvSpPr/>
          <p:nvPr/>
        </p:nvSpPr>
        <p:spPr>
          <a:xfrm>
            <a:off x="218549" y="489154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03DB3-9D27-431F-BFF7-DD4C206385C5}"/>
              </a:ext>
            </a:extLst>
          </p:cNvPr>
          <p:cNvSpPr txBox="1"/>
          <p:nvPr/>
        </p:nvSpPr>
        <p:spPr>
          <a:xfrm>
            <a:off x="4400797" y="2078182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5EC0C1D-A158-449E-8BB9-58A07A0871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74" y="2095931"/>
            <a:ext cx="175847" cy="1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E4C2E3-A691-4F92-8BE6-097D00D511AE}"/>
              </a:ext>
            </a:extLst>
          </p:cNvPr>
          <p:cNvSpPr txBox="1"/>
          <p:nvPr/>
        </p:nvSpPr>
        <p:spPr>
          <a:xfrm>
            <a:off x="2357252" y="5266146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97C6CA-5D65-45E6-97C3-5AB930D6A2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9" y="5283895"/>
            <a:ext cx="175847" cy="1758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A850D8-C379-4D53-B79B-B2EA250F82D4}"/>
              </a:ext>
            </a:extLst>
          </p:cNvPr>
          <p:cNvSpPr txBox="1"/>
          <p:nvPr/>
        </p:nvSpPr>
        <p:spPr>
          <a:xfrm>
            <a:off x="7886327" y="3627227"/>
            <a:ext cx="4252145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archive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Anaconda3-2023.07-1-Windows-x86_64.exe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baseline="80000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77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850D8-C379-4D53-B79B-B2EA250F82D4}"/>
              </a:ext>
            </a:extLst>
          </p:cNvPr>
          <p:cNvSpPr txBox="1"/>
          <p:nvPr/>
        </p:nvSpPr>
        <p:spPr>
          <a:xfrm>
            <a:off x="4674066" y="734214"/>
            <a:ext cx="5786116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다운로드 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폴더 열기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11.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다운로드 받은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Anaconda3-2023.07-1-Windows-x86_64.exe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가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C:\Development_Kits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위치에 없으면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C:\Development_Kits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로 옮기기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endParaRPr lang="en-US" altLang="ko-KR" sz="6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10EF1D-C189-45A9-941C-8F9F7ADC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75" y="740148"/>
            <a:ext cx="3315163" cy="724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6D303F-1C5D-4EB9-AF29-E16C74C4792D}"/>
              </a:ext>
            </a:extLst>
          </p:cNvPr>
          <p:cNvSpPr/>
          <p:nvPr/>
        </p:nvSpPr>
        <p:spPr>
          <a:xfrm>
            <a:off x="2451448" y="109946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EDA107F-9DEA-4354-95BB-BF4CD02BA98B}"/>
              </a:ext>
            </a:extLst>
          </p:cNvPr>
          <p:cNvSpPr/>
          <p:nvPr/>
        </p:nvSpPr>
        <p:spPr>
          <a:xfrm>
            <a:off x="2337324" y="93473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00CDA20-1658-4EF8-B9DF-5F3F9B50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7764" y="1411600"/>
            <a:ext cx="218431" cy="240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EA2439-A572-4C84-83A1-5C202F3B75B9}"/>
              </a:ext>
            </a:extLst>
          </p:cNvPr>
          <p:cNvSpPr txBox="1"/>
          <p:nvPr/>
        </p:nvSpPr>
        <p:spPr>
          <a:xfrm>
            <a:off x="2787502" y="142584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80127D-FED3-43D1-A6F4-B7D43B5C59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4" t="2529" r="3907" b="75888"/>
          <a:stretch/>
        </p:blipFill>
        <p:spPr>
          <a:xfrm>
            <a:off x="449675" y="2443354"/>
            <a:ext cx="3315162" cy="1153182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4367F68-DE47-4C0E-A5B1-F0C4B4366AB1}"/>
              </a:ext>
            </a:extLst>
          </p:cNvPr>
          <p:cNvSpPr/>
          <p:nvPr/>
        </p:nvSpPr>
        <p:spPr>
          <a:xfrm>
            <a:off x="1913124" y="179695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9B786E-2014-4AD1-AC54-97CFEDCA21D6}"/>
              </a:ext>
            </a:extLst>
          </p:cNvPr>
          <p:cNvSpPr/>
          <p:nvPr/>
        </p:nvSpPr>
        <p:spPr>
          <a:xfrm>
            <a:off x="3002599" y="2921332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C51C97C1-F3C7-4636-A896-2AFABCE58EBE}"/>
              </a:ext>
            </a:extLst>
          </p:cNvPr>
          <p:cNvSpPr/>
          <p:nvPr/>
        </p:nvSpPr>
        <p:spPr>
          <a:xfrm>
            <a:off x="2902329" y="276353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C2A373E-B486-493A-B876-F17910ECA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2769" y="3226545"/>
            <a:ext cx="218431" cy="2407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591DDD-DA35-47C4-A138-CF12CFECF7A2}"/>
              </a:ext>
            </a:extLst>
          </p:cNvPr>
          <p:cNvSpPr txBox="1"/>
          <p:nvPr/>
        </p:nvSpPr>
        <p:spPr>
          <a:xfrm>
            <a:off x="3344024" y="3240332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DB1D80-6416-4477-A632-12D9E084760A}"/>
              </a:ext>
            </a:extLst>
          </p:cNvPr>
          <p:cNvSpPr txBox="1"/>
          <p:nvPr/>
        </p:nvSpPr>
        <p:spPr>
          <a:xfrm>
            <a:off x="2828532" y="273712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54100-E264-4C67-B68E-F441700F7B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4" r="28701" b="15188"/>
          <a:stretch/>
        </p:blipFill>
        <p:spPr>
          <a:xfrm>
            <a:off x="449676" y="4460322"/>
            <a:ext cx="5896818" cy="107456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7B17DC18-6418-4B5E-80C7-B9C189F261FA}"/>
              </a:ext>
            </a:extLst>
          </p:cNvPr>
          <p:cNvSpPr/>
          <p:nvPr/>
        </p:nvSpPr>
        <p:spPr>
          <a:xfrm>
            <a:off x="1913124" y="387163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5116188C-9BC2-4820-980F-C6022A4C0032}"/>
              </a:ext>
            </a:extLst>
          </p:cNvPr>
          <p:cNvSpPr/>
          <p:nvPr/>
        </p:nvSpPr>
        <p:spPr>
          <a:xfrm>
            <a:off x="311532" y="426848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FA845A-DBDF-4F69-A085-55A6FA648086}"/>
              </a:ext>
            </a:extLst>
          </p:cNvPr>
          <p:cNvSpPr txBox="1"/>
          <p:nvPr/>
        </p:nvSpPr>
        <p:spPr>
          <a:xfrm>
            <a:off x="231555" y="4240419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1B6E2-DF1B-419B-A244-12CDAEB066E5}"/>
              </a:ext>
            </a:extLst>
          </p:cNvPr>
          <p:cNvSpPr txBox="1"/>
          <p:nvPr/>
        </p:nvSpPr>
        <p:spPr>
          <a:xfrm>
            <a:off x="6858001" y="4649859"/>
            <a:ext cx="5015345" cy="553998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50000"/>
              </a:lnSpc>
              <a:defRPr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* </a:t>
            </a:r>
            <a:r>
              <a:rPr lang="ko-KR" altLang="en-US" dirty="0"/>
              <a:t>옮기는 방법은 </a:t>
            </a:r>
            <a:r>
              <a:rPr lang="ko-KR" altLang="en-US"/>
              <a:t>슬라이드 </a:t>
            </a:r>
            <a:r>
              <a:rPr lang="en-US" altLang="ko-KR"/>
              <a:t>9 </a:t>
            </a:r>
            <a:r>
              <a:rPr lang="ko-KR" altLang="en-US" dirty="0"/>
              <a:t>페이지 </a:t>
            </a:r>
            <a:r>
              <a:rPr lang="ko-KR" altLang="en-US"/>
              <a:t>옮기기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16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4367F68-DE47-4C0E-A5B1-F0C4B4366AB1}"/>
              </a:ext>
            </a:extLst>
          </p:cNvPr>
          <p:cNvSpPr/>
          <p:nvPr/>
        </p:nvSpPr>
        <p:spPr>
          <a:xfrm>
            <a:off x="3303119" y="192958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B786CD-E44B-402B-90F8-ACCEC013B559}"/>
              </a:ext>
            </a:extLst>
          </p:cNvPr>
          <p:cNvSpPr/>
          <p:nvPr/>
        </p:nvSpPr>
        <p:spPr>
          <a:xfrm>
            <a:off x="5000036" y="2854551"/>
            <a:ext cx="60960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 있는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Anaconda3-2023.07-1-Windows-x86_64.exe</a:t>
            </a: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권한으로 실행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뜨면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D406C3-BCC9-41DE-9BB2-1F1454E23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01" y="2608633"/>
            <a:ext cx="2453538" cy="297556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C559B2-85D3-4DCE-BFB3-837194F70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64" b="15490"/>
          <a:stretch/>
        </p:blipFill>
        <p:spPr>
          <a:xfrm>
            <a:off x="2174339" y="2777498"/>
            <a:ext cx="1418363" cy="15410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FDDB3B-6449-4BEA-94F2-20EF5014A9B6}"/>
              </a:ext>
            </a:extLst>
          </p:cNvPr>
          <p:cNvSpPr/>
          <p:nvPr/>
        </p:nvSpPr>
        <p:spPr>
          <a:xfrm>
            <a:off x="2171801" y="2761034"/>
            <a:ext cx="2455617" cy="187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5DAE5009-014D-40A2-B8C7-AEACB63E50BF}"/>
              </a:ext>
            </a:extLst>
          </p:cNvPr>
          <p:cNvSpPr/>
          <p:nvPr/>
        </p:nvSpPr>
        <p:spPr>
          <a:xfrm>
            <a:off x="2029350" y="255901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6B0ED8-214D-4444-ACF4-85D89372B258}"/>
              </a:ext>
            </a:extLst>
          </p:cNvPr>
          <p:cNvSpPr txBox="1"/>
          <p:nvPr/>
        </p:nvSpPr>
        <p:spPr>
          <a:xfrm>
            <a:off x="1949373" y="2530945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01CCC0-E655-4348-A618-A9FE280C0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3" y="1273800"/>
            <a:ext cx="6010899" cy="22076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CF592EE-F377-4A08-9784-6DF89E04A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69" y="1494567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991C5F9-52F8-414F-958A-33E50465185F}"/>
              </a:ext>
            </a:extLst>
          </p:cNvPr>
          <p:cNvSpPr txBox="1"/>
          <p:nvPr/>
        </p:nvSpPr>
        <p:spPr>
          <a:xfrm>
            <a:off x="938280" y="1544187"/>
            <a:ext cx="2010351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마우스 오른쪽 버튼 클릭</a:t>
            </a: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E67275E7-F834-4E3D-86DE-606334147C80}"/>
              </a:ext>
            </a:extLst>
          </p:cNvPr>
          <p:cNvSpPr/>
          <p:nvPr/>
        </p:nvSpPr>
        <p:spPr>
          <a:xfrm>
            <a:off x="559933" y="108501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FC6564-FA7A-472B-BFA9-848F6E4132E1}"/>
              </a:ext>
            </a:extLst>
          </p:cNvPr>
          <p:cNvSpPr txBox="1"/>
          <p:nvPr/>
        </p:nvSpPr>
        <p:spPr>
          <a:xfrm>
            <a:off x="486243" y="105408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728E482-7864-4197-821D-1B2E170F6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9013" y="2931605"/>
            <a:ext cx="218431" cy="2407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41D6B9B-071D-40B8-8102-564B8596AD6C}"/>
              </a:ext>
            </a:extLst>
          </p:cNvPr>
          <p:cNvSpPr txBox="1"/>
          <p:nvPr/>
        </p:nvSpPr>
        <p:spPr>
          <a:xfrm>
            <a:off x="4190360" y="2967727"/>
            <a:ext cx="751993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91654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F38DB9-3774-416D-BC24-05FDE5D1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61" y="1144474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C9FE9E-2CDA-4A26-873E-E4FC16D203AC}"/>
              </a:ext>
            </a:extLst>
          </p:cNvPr>
          <p:cNvSpPr/>
          <p:nvPr/>
        </p:nvSpPr>
        <p:spPr>
          <a:xfrm>
            <a:off x="4104511" y="4167269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ECE8753-DEA2-40B3-A0F8-66BCDC41AD78}"/>
              </a:ext>
            </a:extLst>
          </p:cNvPr>
          <p:cNvSpPr/>
          <p:nvPr/>
        </p:nvSpPr>
        <p:spPr>
          <a:xfrm>
            <a:off x="3982985" y="396931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031C4F-55C7-445A-981A-2D004B4BD5CE}"/>
              </a:ext>
            </a:extLst>
          </p:cNvPr>
          <p:cNvSpPr txBox="1"/>
          <p:nvPr/>
        </p:nvSpPr>
        <p:spPr>
          <a:xfrm>
            <a:off x="3903010" y="3936730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6455BE-04B1-467D-8E6B-D265B36D4277}"/>
              </a:ext>
            </a:extLst>
          </p:cNvPr>
          <p:cNvSpPr/>
          <p:nvPr/>
        </p:nvSpPr>
        <p:spPr>
          <a:xfrm>
            <a:off x="6539348" y="1420605"/>
            <a:ext cx="451512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Next &gt;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I Agree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3259E3-EE15-46C9-923D-DCA5B1F3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8" y="2858546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4022900-CBDA-47E2-9D07-DF955EC48499}"/>
              </a:ext>
            </a:extLst>
          </p:cNvPr>
          <p:cNvSpPr/>
          <p:nvPr/>
        </p:nvSpPr>
        <p:spPr>
          <a:xfrm rot="16200000">
            <a:off x="5867234" y="33620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43AFB2-0E3D-4B6F-98DD-CB1985854CDE}"/>
              </a:ext>
            </a:extLst>
          </p:cNvPr>
          <p:cNvSpPr/>
          <p:nvPr/>
        </p:nvSpPr>
        <p:spPr>
          <a:xfrm>
            <a:off x="9327672" y="5885234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96BF8D71-2063-4DFE-B890-344AA02D1F79}"/>
              </a:ext>
            </a:extLst>
          </p:cNvPr>
          <p:cNvSpPr/>
          <p:nvPr/>
        </p:nvSpPr>
        <p:spPr>
          <a:xfrm>
            <a:off x="9206146" y="568727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A64D68-97D2-4D04-AC62-D25D1B0EE282}"/>
              </a:ext>
            </a:extLst>
          </p:cNvPr>
          <p:cNvSpPr txBox="1"/>
          <p:nvPr/>
        </p:nvSpPr>
        <p:spPr>
          <a:xfrm>
            <a:off x="9126171" y="5654695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EA4B2CC-1367-46BB-AF89-4F2390535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1717" y="4371851"/>
            <a:ext cx="218431" cy="2407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765E991-6168-4013-B38B-399348BE14D1}"/>
              </a:ext>
            </a:extLst>
          </p:cNvPr>
          <p:cNvSpPr txBox="1"/>
          <p:nvPr/>
        </p:nvSpPr>
        <p:spPr>
          <a:xfrm>
            <a:off x="4448168" y="4420289"/>
            <a:ext cx="852881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C898B16-FB36-45E1-99C4-5087EF4D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7624" y="6092910"/>
            <a:ext cx="218431" cy="2407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0C61C23-842A-4E18-AEF1-F918C0B11258}"/>
              </a:ext>
            </a:extLst>
          </p:cNvPr>
          <p:cNvSpPr txBox="1"/>
          <p:nvPr/>
        </p:nvSpPr>
        <p:spPr>
          <a:xfrm>
            <a:off x="9679273" y="6154033"/>
            <a:ext cx="718938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351691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35F07B-654C-4079-AA60-B0B95920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61" y="1139585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2BC55E-780A-4FBA-9DC5-BDCCBD38773B}"/>
              </a:ext>
            </a:extLst>
          </p:cNvPr>
          <p:cNvSpPr/>
          <p:nvPr/>
        </p:nvSpPr>
        <p:spPr>
          <a:xfrm>
            <a:off x="1469499" y="2549481"/>
            <a:ext cx="1266773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0B8833-1AE7-4A78-8BBC-B8E8EA8A2693}"/>
              </a:ext>
            </a:extLst>
          </p:cNvPr>
          <p:cNvSpPr/>
          <p:nvPr/>
        </p:nvSpPr>
        <p:spPr>
          <a:xfrm>
            <a:off x="4116867" y="4174833"/>
            <a:ext cx="612000" cy="159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321ABA4D-9D0B-4B5B-A12A-991A12EFB873}"/>
              </a:ext>
            </a:extLst>
          </p:cNvPr>
          <p:cNvSpPr/>
          <p:nvPr/>
        </p:nvSpPr>
        <p:spPr>
          <a:xfrm>
            <a:off x="1349113" y="236911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D3D2E3-C669-496B-882A-791ACEAD47CD}"/>
              </a:ext>
            </a:extLst>
          </p:cNvPr>
          <p:cNvSpPr txBox="1"/>
          <p:nvPr/>
        </p:nvSpPr>
        <p:spPr>
          <a:xfrm>
            <a:off x="1269138" y="2336531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3C0E7D4-EBAD-4ADE-9FB5-ECD473BA4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8" y="2858546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CA130FFA-F140-41D1-863E-E09B003C5D16}"/>
              </a:ext>
            </a:extLst>
          </p:cNvPr>
          <p:cNvSpPr/>
          <p:nvPr/>
        </p:nvSpPr>
        <p:spPr>
          <a:xfrm rot="16200000">
            <a:off x="5867234" y="33620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8D7D52-6373-4446-96AD-E5ADB9DA23C4}"/>
              </a:ext>
            </a:extLst>
          </p:cNvPr>
          <p:cNvSpPr/>
          <p:nvPr/>
        </p:nvSpPr>
        <p:spPr>
          <a:xfrm>
            <a:off x="9327672" y="5885234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2112664-FA6C-43EA-9CD5-113F79FE4F59}"/>
              </a:ext>
            </a:extLst>
          </p:cNvPr>
          <p:cNvSpPr/>
          <p:nvPr/>
        </p:nvSpPr>
        <p:spPr>
          <a:xfrm>
            <a:off x="9206146" y="568727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468BD4-6A2C-42E2-B1CF-6FB27672EAEE}"/>
              </a:ext>
            </a:extLst>
          </p:cNvPr>
          <p:cNvSpPr txBox="1"/>
          <p:nvPr/>
        </p:nvSpPr>
        <p:spPr>
          <a:xfrm>
            <a:off x="9126171" y="5654695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3C1D53-7108-4726-90C6-FF13F89CF482}"/>
              </a:ext>
            </a:extLst>
          </p:cNvPr>
          <p:cNvSpPr/>
          <p:nvPr/>
        </p:nvSpPr>
        <p:spPr>
          <a:xfrm>
            <a:off x="6539348" y="918722"/>
            <a:ext cx="4515128" cy="13954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Just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(recommended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Next &gt;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Next &gt;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7F2D038-2463-4EBF-B821-43B9B8FC6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4073" y="4365673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61A880-8D46-47BB-9811-CA0436861D8A}"/>
              </a:ext>
            </a:extLst>
          </p:cNvPr>
          <p:cNvSpPr txBox="1"/>
          <p:nvPr/>
        </p:nvSpPr>
        <p:spPr>
          <a:xfrm>
            <a:off x="4460524" y="4414111"/>
            <a:ext cx="6120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F592D3A-2325-4F17-96F1-B00BFAF99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7624" y="6092910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39BB32-C92E-45B7-A672-4019AE406F78}"/>
              </a:ext>
            </a:extLst>
          </p:cNvPr>
          <p:cNvSpPr txBox="1"/>
          <p:nvPr/>
        </p:nvSpPr>
        <p:spPr>
          <a:xfrm>
            <a:off x="9679273" y="6154033"/>
            <a:ext cx="89193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76AC043-E4B0-40FB-8F4D-ED1CBD678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3076" y="2586530"/>
            <a:ext cx="218431" cy="2407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71FF627-732B-411B-9B4B-03A8351FC325}"/>
              </a:ext>
            </a:extLst>
          </p:cNvPr>
          <p:cNvSpPr txBox="1"/>
          <p:nvPr/>
        </p:nvSpPr>
        <p:spPr>
          <a:xfrm>
            <a:off x="2879527" y="2634968"/>
            <a:ext cx="697754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F156A2F9-9442-458A-A068-15F284935AFE}"/>
              </a:ext>
            </a:extLst>
          </p:cNvPr>
          <p:cNvSpPr/>
          <p:nvPr/>
        </p:nvSpPr>
        <p:spPr>
          <a:xfrm>
            <a:off x="3995341" y="396313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DA43EF-8E1F-4694-A80F-D4A76FFBFF9C}"/>
              </a:ext>
            </a:extLst>
          </p:cNvPr>
          <p:cNvSpPr txBox="1"/>
          <p:nvPr/>
        </p:nvSpPr>
        <p:spPr>
          <a:xfrm>
            <a:off x="3921544" y="394290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7695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48231C-BDC4-4990-BBE0-FEEBCFDB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48" y="2858546"/>
            <a:ext cx="4275657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38DDEA-239F-4A45-9988-DF49029A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27" y="1139585"/>
            <a:ext cx="4275656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A3DEC53-69C9-46A0-9813-8AD5DC0EC192}"/>
              </a:ext>
            </a:extLst>
          </p:cNvPr>
          <p:cNvSpPr/>
          <p:nvPr/>
        </p:nvSpPr>
        <p:spPr>
          <a:xfrm rot="16200000">
            <a:off x="5867234" y="33620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53D989-5236-48CF-B76E-B8A12A8D2919}"/>
              </a:ext>
            </a:extLst>
          </p:cNvPr>
          <p:cNvSpPr/>
          <p:nvPr/>
        </p:nvSpPr>
        <p:spPr>
          <a:xfrm>
            <a:off x="1473453" y="1974517"/>
            <a:ext cx="2530511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683DCCA5-621C-49C0-987A-B67BFBDF62E8}"/>
              </a:ext>
            </a:extLst>
          </p:cNvPr>
          <p:cNvSpPr/>
          <p:nvPr/>
        </p:nvSpPr>
        <p:spPr>
          <a:xfrm>
            <a:off x="1353067" y="178722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74F5A5-6055-41CD-8DD1-628DEE72EBE3}"/>
              </a:ext>
            </a:extLst>
          </p:cNvPr>
          <p:cNvSpPr txBox="1"/>
          <p:nvPr/>
        </p:nvSpPr>
        <p:spPr>
          <a:xfrm>
            <a:off x="1273092" y="1754640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4E57F3F-CD1E-4294-8D67-4D61A41ADC23}"/>
              </a:ext>
            </a:extLst>
          </p:cNvPr>
          <p:cNvSpPr/>
          <p:nvPr/>
        </p:nvSpPr>
        <p:spPr>
          <a:xfrm>
            <a:off x="1473453" y="2536159"/>
            <a:ext cx="3382565" cy="418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21D192E3-F250-4036-8ED3-F35EBB288B9E}"/>
              </a:ext>
            </a:extLst>
          </p:cNvPr>
          <p:cNvSpPr/>
          <p:nvPr/>
        </p:nvSpPr>
        <p:spPr>
          <a:xfrm>
            <a:off x="1353067" y="234886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E6A947-5A67-4A3A-B1C5-5E9998D2BB8A}"/>
              </a:ext>
            </a:extLst>
          </p:cNvPr>
          <p:cNvSpPr txBox="1"/>
          <p:nvPr/>
        </p:nvSpPr>
        <p:spPr>
          <a:xfrm>
            <a:off x="1273092" y="231628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988E2B-1936-485E-BACC-8D4719D63F3F}"/>
              </a:ext>
            </a:extLst>
          </p:cNvPr>
          <p:cNvSpPr/>
          <p:nvPr/>
        </p:nvSpPr>
        <p:spPr>
          <a:xfrm>
            <a:off x="9327672" y="5892161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4252E837-0A40-43CC-9C60-EDC711D77F81}"/>
              </a:ext>
            </a:extLst>
          </p:cNvPr>
          <p:cNvSpPr/>
          <p:nvPr/>
        </p:nvSpPr>
        <p:spPr>
          <a:xfrm>
            <a:off x="9206146" y="569420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710FB0-C378-4792-B69D-B75F48820138}"/>
              </a:ext>
            </a:extLst>
          </p:cNvPr>
          <p:cNvSpPr txBox="1"/>
          <p:nvPr/>
        </p:nvSpPr>
        <p:spPr>
          <a:xfrm>
            <a:off x="9126171" y="566162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AFC1F77-A599-4D8A-9C97-44251AABB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7624" y="6051346"/>
            <a:ext cx="218431" cy="24075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A62A995-A7A6-4E58-B690-A0F0862384F9}"/>
              </a:ext>
            </a:extLst>
          </p:cNvPr>
          <p:cNvSpPr txBox="1"/>
          <p:nvPr/>
        </p:nvSpPr>
        <p:spPr>
          <a:xfrm>
            <a:off x="9679273" y="6192786"/>
            <a:ext cx="6120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3355963-F9E5-4139-95BE-EB772BEBF9C8}"/>
              </a:ext>
            </a:extLst>
          </p:cNvPr>
          <p:cNvSpPr/>
          <p:nvPr/>
        </p:nvSpPr>
        <p:spPr>
          <a:xfrm>
            <a:off x="4104511" y="4173447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4999F10-A25A-4C25-BBF0-85CE2F318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5571" y="4336467"/>
            <a:ext cx="218431" cy="24075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E0D1677-2264-4135-80F0-490E5855D2EE}"/>
              </a:ext>
            </a:extLst>
          </p:cNvPr>
          <p:cNvSpPr txBox="1"/>
          <p:nvPr/>
        </p:nvSpPr>
        <p:spPr>
          <a:xfrm>
            <a:off x="4462022" y="4465222"/>
            <a:ext cx="6120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F4BC1816-BE27-4CD7-908C-544A0D432C40}"/>
              </a:ext>
            </a:extLst>
          </p:cNvPr>
          <p:cNvSpPr/>
          <p:nvPr/>
        </p:nvSpPr>
        <p:spPr>
          <a:xfrm>
            <a:off x="3982985" y="397549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C40E3B-EC8F-4081-BD30-81DA27CE10E5}"/>
              </a:ext>
            </a:extLst>
          </p:cNvPr>
          <p:cNvSpPr txBox="1"/>
          <p:nvPr/>
        </p:nvSpPr>
        <p:spPr>
          <a:xfrm>
            <a:off x="3903010" y="394290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9566A7-EB5B-4165-9D26-38B3C1C5497B}"/>
              </a:ext>
            </a:extLst>
          </p:cNvPr>
          <p:cNvSpPr/>
          <p:nvPr/>
        </p:nvSpPr>
        <p:spPr>
          <a:xfrm>
            <a:off x="6539348" y="725765"/>
            <a:ext cx="4847404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 Create start menu shortcuts (supported packages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only).</a:t>
            </a:r>
          </a:p>
          <a:p>
            <a:pPr>
              <a:lnSpc>
                <a:spcPct val="250000"/>
              </a:lnSpc>
            </a:pP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체크 박스에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V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표시 되어있는지 확인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 Register Anaconda3 as my default Python 3.11</a:t>
            </a:r>
          </a:p>
          <a:p>
            <a:pPr>
              <a:lnSpc>
                <a:spcPct val="250000"/>
              </a:lnSpc>
            </a:pP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박스에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 되어있는지 확인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4EA0EE-4780-4648-B019-AACEDB4B83F5}"/>
              </a:ext>
            </a:extLst>
          </p:cNvPr>
          <p:cNvSpPr/>
          <p:nvPr/>
        </p:nvSpPr>
        <p:spPr>
          <a:xfrm>
            <a:off x="1295371" y="4845055"/>
            <a:ext cx="1699504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 Install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 Next &gt;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40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FAAAC42B-69A4-47A9-9478-4C129A39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38251"/>
              </p:ext>
            </p:extLst>
          </p:nvPr>
        </p:nvGraphicFramePr>
        <p:xfrm>
          <a:off x="528448" y="1124744"/>
          <a:ext cx="11135104" cy="500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 내역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검토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4000">
                          <a:srgbClr val="113947"/>
                        </a:gs>
                        <a:gs pos="94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초안 수정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2023.09.21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2023.09.21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최종안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1.0.0)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2023.09.22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2023.09.22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1400" dirty="0"/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955B87B-82A0-4B64-8682-BED0D98E046E}"/>
              </a:ext>
            </a:extLst>
          </p:cNvPr>
          <p:cNvSpPr/>
          <p:nvPr/>
        </p:nvSpPr>
        <p:spPr>
          <a:xfrm>
            <a:off x="520076" y="718162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113947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b="1">
                <a:solidFill>
                  <a:srgbClr val="113947"/>
                </a:solidFill>
                <a:latin typeface="맑은 고딕" panose="020B0503020000020004" pitchFamily="50" charset="-127"/>
              </a:rPr>
              <a:t>변경 이력 관리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B7593F-A056-46F0-B333-7F2A69CA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13268F-4DF1-4728-BEFF-B99CBB286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1" r="50000" b="72050"/>
          <a:stretch/>
        </p:blipFill>
        <p:spPr>
          <a:xfrm>
            <a:off x="0" y="1848310"/>
            <a:ext cx="6096000" cy="685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B78A4-A941-4425-B7FA-89AB3FEEFF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1" b="72050"/>
          <a:stretch/>
        </p:blipFill>
        <p:spPr>
          <a:xfrm>
            <a:off x="0" y="1848310"/>
            <a:ext cx="12192000" cy="6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22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2F1413-831F-4D9D-A1E3-68F5AA443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68" y="2724836"/>
            <a:ext cx="4275657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A3DEC53-69C9-46A0-9813-8AD5DC0EC192}"/>
              </a:ext>
            </a:extLst>
          </p:cNvPr>
          <p:cNvSpPr/>
          <p:nvPr/>
        </p:nvSpPr>
        <p:spPr>
          <a:xfrm rot="16200000">
            <a:off x="5179649" y="332105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988E2B-1936-485E-BACC-8D4719D63F3F}"/>
              </a:ext>
            </a:extLst>
          </p:cNvPr>
          <p:cNvSpPr/>
          <p:nvPr/>
        </p:nvSpPr>
        <p:spPr>
          <a:xfrm>
            <a:off x="8914894" y="5758451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4252E837-0A40-43CC-9C60-EDC711D77F81}"/>
              </a:ext>
            </a:extLst>
          </p:cNvPr>
          <p:cNvSpPr/>
          <p:nvPr/>
        </p:nvSpPr>
        <p:spPr>
          <a:xfrm>
            <a:off x="8793368" y="55604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710FB0-C378-4792-B69D-B75F48820138}"/>
              </a:ext>
            </a:extLst>
          </p:cNvPr>
          <p:cNvSpPr txBox="1"/>
          <p:nvPr/>
        </p:nvSpPr>
        <p:spPr>
          <a:xfrm>
            <a:off x="8725749" y="552791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AFC1F77-A599-4D8A-9C97-44251AABB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4846" y="5917636"/>
            <a:ext cx="218431" cy="24075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A62A995-A7A6-4E58-B690-A0F0862384F9}"/>
              </a:ext>
            </a:extLst>
          </p:cNvPr>
          <p:cNvSpPr txBox="1"/>
          <p:nvPr/>
        </p:nvSpPr>
        <p:spPr>
          <a:xfrm>
            <a:off x="9266495" y="6040542"/>
            <a:ext cx="675689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ABF53FA-937B-45AB-9410-15ADF8351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37" y="1080014"/>
            <a:ext cx="4275657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D68FEE-709D-4CC4-A905-05EDA8B3FFB2}"/>
              </a:ext>
            </a:extLst>
          </p:cNvPr>
          <p:cNvSpPr/>
          <p:nvPr/>
        </p:nvSpPr>
        <p:spPr>
          <a:xfrm>
            <a:off x="3142120" y="4123190"/>
            <a:ext cx="612000" cy="163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F1C674D-9E99-42D1-944C-614F5C90C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3180" y="4276896"/>
            <a:ext cx="218431" cy="2407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85164C-0ABD-4BCE-9D23-A3C91A356399}"/>
              </a:ext>
            </a:extLst>
          </p:cNvPr>
          <p:cNvSpPr txBox="1"/>
          <p:nvPr/>
        </p:nvSpPr>
        <p:spPr>
          <a:xfrm>
            <a:off x="3499631" y="4387116"/>
            <a:ext cx="95023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CB99D3E6-8288-4941-B6E4-1A3A80737B69}"/>
              </a:ext>
            </a:extLst>
          </p:cNvPr>
          <p:cNvSpPr/>
          <p:nvPr/>
        </p:nvSpPr>
        <p:spPr>
          <a:xfrm>
            <a:off x="3020594" y="391592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FEA6D1-CA1E-4B34-8539-84C87333A5BE}"/>
              </a:ext>
            </a:extLst>
          </p:cNvPr>
          <p:cNvSpPr txBox="1"/>
          <p:nvPr/>
        </p:nvSpPr>
        <p:spPr>
          <a:xfrm>
            <a:off x="2952975" y="3883337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B21623-52EB-4A02-AFEA-8A634F36772D}"/>
              </a:ext>
            </a:extLst>
          </p:cNvPr>
          <p:cNvSpPr/>
          <p:nvPr/>
        </p:nvSpPr>
        <p:spPr>
          <a:xfrm>
            <a:off x="6126568" y="388598"/>
            <a:ext cx="6023918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Next &gt;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버튼 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4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24. Launch Anaconda Navigator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Getting Started with Anaconda Distribution</a:t>
            </a:r>
          </a:p>
          <a:p>
            <a:pPr>
              <a:lnSpc>
                <a:spcPct val="250000"/>
              </a:lnSpc>
            </a:pP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체크 박스에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V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표시 되어있는지 확인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</a:p>
          <a:p>
            <a:pPr>
              <a:lnSpc>
                <a:spcPct val="250000"/>
              </a:lnSpc>
            </a:pPr>
            <a:endParaRPr lang="en-US" altLang="ko-KR" sz="4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 Finish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EDCB84-8136-4B23-8F36-86B90049B4AD}"/>
              </a:ext>
            </a:extLst>
          </p:cNvPr>
          <p:cNvSpPr/>
          <p:nvPr/>
        </p:nvSpPr>
        <p:spPr>
          <a:xfrm>
            <a:off x="7617282" y="4159510"/>
            <a:ext cx="1972735" cy="513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DA9AB990-4B23-4AE2-ADF9-54D9165FA959}"/>
              </a:ext>
            </a:extLst>
          </p:cNvPr>
          <p:cNvSpPr/>
          <p:nvPr/>
        </p:nvSpPr>
        <p:spPr>
          <a:xfrm>
            <a:off x="7478362" y="398612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C57D9-0BCA-4F80-9758-E8A142A6174F}"/>
              </a:ext>
            </a:extLst>
          </p:cNvPr>
          <p:cNvSpPr txBox="1"/>
          <p:nvPr/>
        </p:nvSpPr>
        <p:spPr>
          <a:xfrm>
            <a:off x="7404565" y="3963086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375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647835-C7BC-422C-A2E0-6BC1C548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"/>
          <a:stretch/>
        </p:blipFill>
        <p:spPr>
          <a:xfrm>
            <a:off x="437322" y="835168"/>
            <a:ext cx="8368682" cy="45647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4776102-E944-4087-BD89-B4A1E110921D}"/>
              </a:ext>
            </a:extLst>
          </p:cNvPr>
          <p:cNvSpPr/>
          <p:nvPr/>
        </p:nvSpPr>
        <p:spPr>
          <a:xfrm>
            <a:off x="299533" y="66500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3CF29-907C-4AF4-B33A-0B853AC12A4E}"/>
              </a:ext>
            </a:extLst>
          </p:cNvPr>
          <p:cNvSpPr txBox="1"/>
          <p:nvPr/>
        </p:nvSpPr>
        <p:spPr>
          <a:xfrm>
            <a:off x="231914" y="63242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361E73-B7F1-44AE-9ABC-6AD940D0F699}"/>
              </a:ext>
            </a:extLst>
          </p:cNvPr>
          <p:cNvSpPr/>
          <p:nvPr/>
        </p:nvSpPr>
        <p:spPr>
          <a:xfrm>
            <a:off x="367146" y="5493546"/>
            <a:ext cx="843885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26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번과 같은 창이 뜨고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꺼지면 설치 완료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333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EDF60A-2A9E-4361-9C7B-7080AE61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83" y="892337"/>
            <a:ext cx="4239217" cy="369332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E122A7-CBD3-4358-B020-57AAC163521A}"/>
              </a:ext>
            </a:extLst>
          </p:cNvPr>
          <p:cNvSpPr txBox="1"/>
          <p:nvPr/>
        </p:nvSpPr>
        <p:spPr>
          <a:xfrm>
            <a:off x="1523953" y="1251894"/>
            <a:ext cx="610814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7A8F7F-F7CF-404F-ABF9-0EEE1F39D149}"/>
              </a:ext>
            </a:extLst>
          </p:cNvPr>
          <p:cNvSpPr/>
          <p:nvPr/>
        </p:nvSpPr>
        <p:spPr>
          <a:xfrm>
            <a:off x="1082170" y="885791"/>
            <a:ext cx="441279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4CB2FA29-10D8-40AA-9EFC-B15A46AE182A}"/>
              </a:ext>
            </a:extLst>
          </p:cNvPr>
          <p:cNvSpPr/>
          <p:nvPr/>
        </p:nvSpPr>
        <p:spPr>
          <a:xfrm>
            <a:off x="950051" y="69666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1B79A0-12F2-4525-BA2E-7723FC13F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389864" y="1258312"/>
            <a:ext cx="218730" cy="241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221739-5E0F-4533-AAB2-8C9FB7E8AA18}"/>
              </a:ext>
            </a:extLst>
          </p:cNvPr>
          <p:cNvSpPr txBox="1"/>
          <p:nvPr/>
        </p:nvSpPr>
        <p:spPr>
          <a:xfrm>
            <a:off x="5189267" y="31527"/>
            <a:ext cx="6393350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찾기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Notebook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관리자 권한으로 실행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팝업창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뜨면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예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Jupyter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Notebook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실행 되면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작업하고 있는 디렉토리의 경로를 확인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닫기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CC241-08D8-4DB5-8B63-900FE7BD1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05" y="2273956"/>
            <a:ext cx="3129126" cy="3991232"/>
          </a:xfrm>
          <a:prstGeom prst="rect">
            <a:avLst/>
          </a:prstGeom>
          <a:ln w="19050">
            <a:solidFill>
              <a:srgbClr val="2E3F4F"/>
            </a:solidFill>
          </a:ln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B56E9A48-6682-4B36-8297-EFF6FBDA21BE}"/>
              </a:ext>
            </a:extLst>
          </p:cNvPr>
          <p:cNvSpPr/>
          <p:nvPr/>
        </p:nvSpPr>
        <p:spPr>
          <a:xfrm>
            <a:off x="1913124" y="164202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93DD19-B8B1-400D-BACE-A954E8A04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72" y="6122429"/>
            <a:ext cx="835637" cy="1240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026343-1B1E-4FFB-9E18-CA516A6BB2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82" t="7497" b="42502"/>
          <a:stretch/>
        </p:blipFill>
        <p:spPr>
          <a:xfrm>
            <a:off x="824226" y="2613756"/>
            <a:ext cx="864333" cy="1606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BB6968-370A-4618-BA93-BA4C85A99A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65" y="2743974"/>
            <a:ext cx="108000" cy="108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DF3E6BB-0CBB-4DCC-BB28-435F6A2DC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581" y="2613756"/>
            <a:ext cx="187903" cy="23325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66FA880-D4E5-4CE8-8BD6-AEADDE7660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8722" y="3399584"/>
            <a:ext cx="899830" cy="15552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5F0E8A8-D5E2-4B25-BC46-D338C320E276}"/>
              </a:ext>
            </a:extLst>
          </p:cNvPr>
          <p:cNvSpPr/>
          <p:nvPr/>
        </p:nvSpPr>
        <p:spPr>
          <a:xfrm>
            <a:off x="2037501" y="3386704"/>
            <a:ext cx="951051" cy="168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BF53F3C-B619-4C73-AAB0-BC3F54E099E4}"/>
              </a:ext>
            </a:extLst>
          </p:cNvPr>
          <p:cNvSpPr/>
          <p:nvPr/>
        </p:nvSpPr>
        <p:spPr>
          <a:xfrm>
            <a:off x="1908394" y="319694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F7C23A0-7672-4E5C-A538-0402288246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8428" y="2374019"/>
            <a:ext cx="7061991" cy="3693299"/>
          </a:xfrm>
          <a:prstGeom prst="rect">
            <a:avLst/>
          </a:prstGeom>
          <a:ln w="19050">
            <a:solidFill>
              <a:srgbClr val="2E3F4F"/>
            </a:solidFill>
          </a:ln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DAA51970-36BA-442A-8F7C-A165E4535D2F}"/>
              </a:ext>
            </a:extLst>
          </p:cNvPr>
          <p:cNvSpPr/>
          <p:nvPr/>
        </p:nvSpPr>
        <p:spPr>
          <a:xfrm rot="16200000">
            <a:off x="3921248" y="411277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64351C3-2FBD-4B81-87DA-76E123C89B9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2448" t="-329" b="3231"/>
          <a:stretch/>
        </p:blipFill>
        <p:spPr>
          <a:xfrm>
            <a:off x="8453273" y="4054584"/>
            <a:ext cx="1172641" cy="16608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8693DC7-E65C-4992-B078-C59AC47BF3A3}"/>
              </a:ext>
            </a:extLst>
          </p:cNvPr>
          <p:cNvSpPr/>
          <p:nvPr/>
        </p:nvSpPr>
        <p:spPr>
          <a:xfrm>
            <a:off x="8438557" y="4041063"/>
            <a:ext cx="1212069" cy="191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B5237E0-EFAD-4E06-840D-61ACB75D0A0E}"/>
              </a:ext>
            </a:extLst>
          </p:cNvPr>
          <p:cNvSpPr/>
          <p:nvPr/>
        </p:nvSpPr>
        <p:spPr>
          <a:xfrm>
            <a:off x="610288" y="6122429"/>
            <a:ext cx="1007598" cy="141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EA2DE306-7055-4119-A507-7576AFFDDD3B}"/>
              </a:ext>
            </a:extLst>
          </p:cNvPr>
          <p:cNvSpPr/>
          <p:nvPr/>
        </p:nvSpPr>
        <p:spPr>
          <a:xfrm>
            <a:off x="481181" y="590577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1B02EC71-3694-4191-9C18-1F3570B0E1E1}"/>
              </a:ext>
            </a:extLst>
          </p:cNvPr>
          <p:cNvSpPr/>
          <p:nvPr/>
        </p:nvSpPr>
        <p:spPr>
          <a:xfrm>
            <a:off x="8312557" y="383291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9104B8-72EE-4541-BD83-6F044045F84B}"/>
              </a:ext>
            </a:extLst>
          </p:cNvPr>
          <p:cNvSpPr txBox="1"/>
          <p:nvPr/>
        </p:nvSpPr>
        <p:spPr>
          <a:xfrm>
            <a:off x="2909399" y="3555110"/>
            <a:ext cx="610814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  <a:endParaRPr lang="ko-KR" altLang="en-US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A7F456-1FB2-47A7-A046-918AE0FEA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775310" y="3561528"/>
            <a:ext cx="218730" cy="241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9BA99E-90E6-4E24-9761-3701499D6C10}"/>
              </a:ext>
            </a:extLst>
          </p:cNvPr>
          <p:cNvSpPr txBox="1"/>
          <p:nvPr/>
        </p:nvSpPr>
        <p:spPr>
          <a:xfrm>
            <a:off x="4498428" y="6136968"/>
            <a:ext cx="479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2E3F4F"/>
                </a:solidFill>
              </a:rPr>
              <a:t>* </a:t>
            </a:r>
            <a:r>
              <a:rPr lang="ko-KR" altLang="en-US" sz="1200" b="1">
                <a:solidFill>
                  <a:srgbClr val="2E3F4F"/>
                </a:solidFill>
              </a:rPr>
              <a:t>복사</a:t>
            </a:r>
            <a:r>
              <a:rPr lang="en-US" altLang="ko-KR" sz="1200" b="1">
                <a:solidFill>
                  <a:srgbClr val="2E3F4F"/>
                </a:solidFill>
              </a:rPr>
              <a:t>: </a:t>
            </a:r>
            <a:r>
              <a:rPr lang="ko-KR" altLang="en-US" sz="1200" b="1">
                <a:solidFill>
                  <a:srgbClr val="2E3F4F"/>
                </a:solidFill>
              </a:rPr>
              <a:t>키보드 </a:t>
            </a:r>
            <a:r>
              <a:rPr lang="en-US" altLang="ko-KR" sz="1200" b="1">
                <a:solidFill>
                  <a:srgbClr val="2E3F4F"/>
                </a:solidFill>
              </a:rPr>
              <a:t>Ctrl +</a:t>
            </a:r>
            <a:r>
              <a:rPr lang="ko-KR" altLang="en-US" sz="1200" b="1">
                <a:solidFill>
                  <a:srgbClr val="2E3F4F"/>
                </a:solidFill>
              </a:rPr>
              <a:t> </a:t>
            </a:r>
            <a:r>
              <a:rPr lang="en-US" altLang="ko-KR" sz="1200" b="1">
                <a:solidFill>
                  <a:srgbClr val="2E3F4F"/>
                </a:solidFill>
              </a:rPr>
              <a:t>c</a:t>
            </a:r>
            <a:r>
              <a:rPr lang="ko-KR" altLang="en-US" sz="1200" b="1">
                <a:solidFill>
                  <a:srgbClr val="2E3F4F"/>
                </a:solidFill>
              </a:rPr>
              <a:t> 키 동시에 누르기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88888D-4B64-4E0B-9DC9-E927632044F6}"/>
              </a:ext>
            </a:extLst>
          </p:cNvPr>
          <p:cNvSpPr/>
          <p:nvPr/>
        </p:nvSpPr>
        <p:spPr>
          <a:xfrm>
            <a:off x="11218840" y="2367527"/>
            <a:ext cx="345256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5B39C787-ACF5-4488-9FD3-9670A0C92BCA}"/>
              </a:ext>
            </a:extLst>
          </p:cNvPr>
          <p:cNvSpPr/>
          <p:nvPr/>
        </p:nvSpPr>
        <p:spPr>
          <a:xfrm>
            <a:off x="11092840" y="218667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60337D-8DB9-4AA1-84AF-4EDCCECD3874}"/>
              </a:ext>
            </a:extLst>
          </p:cNvPr>
          <p:cNvSpPr/>
          <p:nvPr/>
        </p:nvSpPr>
        <p:spPr>
          <a:xfrm>
            <a:off x="201023" y="159209"/>
            <a:ext cx="6423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그래프 관련 폴더 생성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9E2A5F-65F9-401E-D8E1-6AE7CB0F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991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DDF974-914F-4DED-8BE0-818A71E1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" b="28712"/>
          <a:stretch/>
        </p:blipFill>
        <p:spPr>
          <a:xfrm>
            <a:off x="491836" y="1428421"/>
            <a:ext cx="5437909" cy="1956119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4FDDF3-7F02-4E74-BA00-D4570C84DBD2}"/>
              </a:ext>
            </a:extLst>
          </p:cNvPr>
          <p:cNvSpPr txBox="1"/>
          <p:nvPr/>
        </p:nvSpPr>
        <p:spPr>
          <a:xfrm>
            <a:off x="1341658" y="1822433"/>
            <a:ext cx="624016" cy="138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sz="3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95070B-5DBE-4F52-8089-12A75DACB0B7}"/>
              </a:ext>
            </a:extLst>
          </p:cNvPr>
          <p:cNvSpPr/>
          <p:nvPr/>
        </p:nvSpPr>
        <p:spPr>
          <a:xfrm>
            <a:off x="1065211" y="2036175"/>
            <a:ext cx="1317771" cy="145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DFEEDE3C-F492-4623-9128-D9642AD686F2}"/>
              </a:ext>
            </a:extLst>
          </p:cNvPr>
          <p:cNvSpPr/>
          <p:nvPr/>
        </p:nvSpPr>
        <p:spPr>
          <a:xfrm>
            <a:off x="940838" y="181062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654EC0-DA14-4B51-9105-0057F41B7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9404" y="2107575"/>
            <a:ext cx="218431" cy="240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7691E8-7B74-4B8F-8742-7D95483CE63B}"/>
              </a:ext>
            </a:extLst>
          </p:cNvPr>
          <p:cNvSpPr txBox="1"/>
          <p:nvPr/>
        </p:nvSpPr>
        <p:spPr>
          <a:xfrm>
            <a:off x="1423555" y="2140195"/>
            <a:ext cx="5437909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  <a:r>
              <a:rPr lang="en-US" altLang="ko-KR" sz="1200" b="1" dirty="0">
                <a:solidFill>
                  <a:srgbClr val="FF0000"/>
                </a:solidFill>
              </a:rPr>
              <a:t>, 4</a:t>
            </a:r>
            <a:r>
              <a:rPr lang="ko-KR" altLang="en-US" sz="1200" b="1" dirty="0">
                <a:solidFill>
                  <a:srgbClr val="FF0000"/>
                </a:solidFill>
              </a:rPr>
              <a:t>번에서 복사한 디렉토리 경로 </a:t>
            </a:r>
            <a:r>
              <a:rPr lang="ko-KR" altLang="en-US" sz="1200" b="1" dirty="0" err="1">
                <a:solidFill>
                  <a:srgbClr val="FF0000"/>
                </a:solidFill>
              </a:rPr>
              <a:t>붙여넣고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</a:rPr>
              <a:t> 키보드 </a:t>
            </a:r>
            <a:r>
              <a:rPr lang="en-US" altLang="ko-KR" sz="1200" b="1" dirty="0">
                <a:solidFill>
                  <a:srgbClr val="FF0000"/>
                </a:solidFill>
              </a:rPr>
              <a:t>Enter </a:t>
            </a:r>
            <a:r>
              <a:rPr lang="ko-KR" altLang="en-US" sz="1200" b="1" dirty="0">
                <a:solidFill>
                  <a:srgbClr val="FF0000"/>
                </a:solidFill>
              </a:rPr>
              <a:t>키 누르기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DD963-4193-4ECD-918D-B482B0315066}"/>
              </a:ext>
            </a:extLst>
          </p:cNvPr>
          <p:cNvSpPr txBox="1"/>
          <p:nvPr/>
        </p:nvSpPr>
        <p:spPr>
          <a:xfrm>
            <a:off x="6624165" y="491495"/>
            <a:ext cx="5323045" cy="42473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6. 6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부분을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4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번에서 복사한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디렉토리의 경로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붙여넣고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Enter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키 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하기 전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1-2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해주기</a:t>
            </a:r>
            <a:endParaRPr lang="en-US" altLang="ko-KR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경로에서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python_workspace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폴더 생성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붙여넣기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Ctrl + v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키 동시에 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</a:rPr>
              <a:t>폴더 생성 및 </a:t>
            </a:r>
            <a:r>
              <a:rPr lang="ko-KR" altLang="en-US" sz="1200" b="1" dirty="0" err="1">
                <a:solidFill>
                  <a:srgbClr val="2E3F4F"/>
                </a:solidFill>
              </a:rPr>
              <a:t>폴더명</a:t>
            </a:r>
            <a:r>
              <a:rPr lang="ko-KR" altLang="en-US" sz="1200" b="1" dirty="0">
                <a:solidFill>
                  <a:srgbClr val="2E3F4F"/>
                </a:solidFill>
              </a:rPr>
              <a:t> 바꾸는 방법은 슬라이드 </a:t>
            </a:r>
            <a:r>
              <a:rPr lang="en-US" altLang="ko-KR" sz="1200" b="1" dirty="0">
                <a:solidFill>
                  <a:srgbClr val="2E3F4F"/>
                </a:solidFill>
              </a:rPr>
              <a:t>5 </a:t>
            </a:r>
            <a:r>
              <a:rPr lang="ko-KR" altLang="en-US" sz="1200" b="1" dirty="0">
                <a:solidFill>
                  <a:srgbClr val="2E3F4F"/>
                </a:solidFill>
              </a:rPr>
              <a:t>페이지 </a:t>
            </a:r>
            <a:r>
              <a:rPr lang="en-US" altLang="ko-KR" sz="1200" b="1" dirty="0">
                <a:solidFill>
                  <a:srgbClr val="2E3F4F"/>
                </a:solidFill>
              </a:rPr>
              <a:t>5-7</a:t>
            </a:r>
            <a:r>
              <a:rPr lang="ko-KR" altLang="en-US" sz="1200" b="1" dirty="0">
                <a:solidFill>
                  <a:srgbClr val="2E3F4F"/>
                </a:solidFill>
              </a:rPr>
              <a:t>번 참조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FEB457-B366-415A-BDCE-3B26500485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486"/>
          <a:stretch/>
        </p:blipFill>
        <p:spPr>
          <a:xfrm>
            <a:off x="491835" y="4241836"/>
            <a:ext cx="5437909" cy="1782899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46257B-89A7-492E-972A-7F8AA3CB9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555" y="5864280"/>
            <a:ext cx="959427" cy="16248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656DF3-3FE2-41CD-82A7-BDB006E196F2}"/>
              </a:ext>
            </a:extLst>
          </p:cNvPr>
          <p:cNvSpPr/>
          <p:nvPr/>
        </p:nvSpPr>
        <p:spPr>
          <a:xfrm>
            <a:off x="1423555" y="5887598"/>
            <a:ext cx="1317771" cy="145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2199836-212A-421C-8A9D-8045CCFB02DA}"/>
              </a:ext>
            </a:extLst>
          </p:cNvPr>
          <p:cNvSpPr/>
          <p:nvPr/>
        </p:nvSpPr>
        <p:spPr>
          <a:xfrm>
            <a:off x="1297555" y="570196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85A1ED-2FB7-4A6C-B534-30CFA422CA24}"/>
              </a:ext>
            </a:extLst>
          </p:cNvPr>
          <p:cNvSpPr txBox="1"/>
          <p:nvPr/>
        </p:nvSpPr>
        <p:spPr>
          <a:xfrm>
            <a:off x="1722106" y="6033071"/>
            <a:ext cx="2157173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폴더 생성 후</a:t>
            </a:r>
            <a:r>
              <a:rPr lang="en-US" altLang="ko-KR" sz="1200" b="1">
                <a:solidFill>
                  <a:srgbClr val="FF0000"/>
                </a:solidFill>
              </a:rPr>
              <a:t>, </a:t>
            </a:r>
            <a:r>
              <a:rPr lang="ko-KR" altLang="en-US" sz="1200" b="1">
                <a:solidFill>
                  <a:srgbClr val="FF0000"/>
                </a:solidFill>
              </a:rPr>
              <a:t>더블</a:t>
            </a:r>
            <a:r>
              <a:rPr lang="en-US" altLang="ko-KR" sz="1200" b="1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EA9C8D0-D13F-4D7F-BAC1-229952842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0056" y="6019222"/>
            <a:ext cx="218431" cy="240752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06294348-774E-4CC1-A598-7B3F634DC110}"/>
              </a:ext>
            </a:extLst>
          </p:cNvPr>
          <p:cNvSpPr/>
          <p:nvPr/>
        </p:nvSpPr>
        <p:spPr>
          <a:xfrm>
            <a:off x="3016657" y="365639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1FE2AD-58C9-4BB4-86C1-B90B2EBE815A}"/>
              </a:ext>
            </a:extLst>
          </p:cNvPr>
          <p:cNvSpPr/>
          <p:nvPr/>
        </p:nvSpPr>
        <p:spPr>
          <a:xfrm>
            <a:off x="9022791" y="6235622"/>
            <a:ext cx="1481343" cy="331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25B2E3-ECFB-40DB-9A3E-8722D3AE4816}"/>
              </a:ext>
            </a:extLst>
          </p:cNvPr>
          <p:cNvSpPr/>
          <p:nvPr/>
        </p:nvSpPr>
        <p:spPr>
          <a:xfrm>
            <a:off x="201023" y="159209"/>
            <a:ext cx="6423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그래프 관련 폴더 생성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BB2B93-C9A8-26CA-C1DB-7E1DA0054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41D83A-186D-4B44-B79C-857F688EC6E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40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413311-89B0-4F35-9CA6-C7361DFC8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8" t="26893" r="35776" b="69604"/>
          <a:stretch/>
        </p:blipFill>
        <p:spPr>
          <a:xfrm>
            <a:off x="170482" y="860156"/>
            <a:ext cx="4757464" cy="4029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6D96E-4E9D-45EF-9DB8-B2B50C163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8" t="17288" r="64637" b="52090"/>
          <a:stretch/>
        </p:blipFill>
        <p:spPr>
          <a:xfrm>
            <a:off x="178230" y="2255004"/>
            <a:ext cx="3549111" cy="29594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46CF85-76A4-483B-A54C-C402DB275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96" t="8587" r="16248" b="28403"/>
          <a:stretch/>
        </p:blipFill>
        <p:spPr>
          <a:xfrm>
            <a:off x="4548145" y="2147122"/>
            <a:ext cx="5909109" cy="35380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B818D8-E173-4F63-BFB5-2303A03F79F0}"/>
              </a:ext>
            </a:extLst>
          </p:cNvPr>
          <p:cNvSpPr txBox="1"/>
          <p:nvPr/>
        </p:nvSpPr>
        <p:spPr>
          <a:xfrm>
            <a:off x="1728494" y="302841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1DAD3FC-DB65-4131-8795-901D0F0007BD}"/>
              </a:ext>
            </a:extLst>
          </p:cNvPr>
          <p:cNvSpPr/>
          <p:nvPr/>
        </p:nvSpPr>
        <p:spPr>
          <a:xfrm>
            <a:off x="1896070" y="157354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81838" y="267573"/>
            <a:ext cx="3734033" cy="13954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Kosis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국가통계포털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국가통계포털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쉽게 보는 통계 마우스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호버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05E3F2-A532-74DE-334E-0652EAA83EFB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4824F4-8D15-444F-81DF-F670621BFFF4}"/>
              </a:ext>
            </a:extLst>
          </p:cNvPr>
          <p:cNvSpPr/>
          <p:nvPr/>
        </p:nvSpPr>
        <p:spPr>
          <a:xfrm>
            <a:off x="278970" y="879702"/>
            <a:ext cx="1425844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48AE7AB0-933E-4E03-9971-41BB9836847B}"/>
              </a:ext>
            </a:extLst>
          </p:cNvPr>
          <p:cNvSpPr/>
          <p:nvPr/>
        </p:nvSpPr>
        <p:spPr>
          <a:xfrm>
            <a:off x="69288" y="69605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2026B-2E02-491A-B625-9E29ECB946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19" t="35254" r="20880" b="19774"/>
          <a:stretch/>
        </p:blipFill>
        <p:spPr>
          <a:xfrm>
            <a:off x="4200041" y="-3324387"/>
            <a:ext cx="5703376" cy="308416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517E0E-8B53-4560-93DB-0F9AA8B26A03}"/>
              </a:ext>
            </a:extLst>
          </p:cNvPr>
          <p:cNvSpPr/>
          <p:nvPr/>
        </p:nvSpPr>
        <p:spPr>
          <a:xfrm>
            <a:off x="209682" y="2682671"/>
            <a:ext cx="1425844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D48D7D35-394A-4541-97BE-F071C5B734B5}"/>
              </a:ext>
            </a:extLst>
          </p:cNvPr>
          <p:cNvSpPr/>
          <p:nvPr/>
        </p:nvSpPr>
        <p:spPr>
          <a:xfrm>
            <a:off x="0" y="249902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B1F20C6-0AAC-4C95-9659-D143D6688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586654" y="3027088"/>
            <a:ext cx="218730" cy="2410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421561-E673-4CA7-80E5-3D40075164CE}"/>
              </a:ext>
            </a:extLst>
          </p:cNvPr>
          <p:cNvSpPr/>
          <p:nvPr/>
        </p:nvSpPr>
        <p:spPr>
          <a:xfrm>
            <a:off x="6950519" y="276146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7C697CF-FE72-42E4-AEAD-D07FFB34D4A2}"/>
              </a:ext>
            </a:extLst>
          </p:cNvPr>
          <p:cNvSpPr/>
          <p:nvPr/>
        </p:nvSpPr>
        <p:spPr>
          <a:xfrm>
            <a:off x="6717590" y="255457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33E2039-B1CC-454B-8D81-C950AE96C36C}"/>
              </a:ext>
            </a:extLst>
          </p:cNvPr>
          <p:cNvSpPr/>
          <p:nvPr/>
        </p:nvSpPr>
        <p:spPr>
          <a:xfrm rot="16200000">
            <a:off x="3988589" y="353883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130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88D26C-2567-4102-85BA-67A6D389C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3" t="26667" r="45940" b="41695"/>
          <a:stretch/>
        </p:blipFill>
        <p:spPr>
          <a:xfrm>
            <a:off x="309966" y="3448373"/>
            <a:ext cx="2286000" cy="2169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63720A-76D1-486D-A3D9-FF8FA4104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68" t="30056" r="57112" b="38757"/>
          <a:stretch/>
        </p:blipFill>
        <p:spPr>
          <a:xfrm>
            <a:off x="5052448" y="526942"/>
            <a:ext cx="1410346" cy="21387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4A7E01-5795-41EF-88A6-55C3033E8D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45" t="15141" r="42216" b="66667"/>
          <a:stretch/>
        </p:blipFill>
        <p:spPr>
          <a:xfrm>
            <a:off x="294467" y="705173"/>
            <a:ext cx="4017768" cy="20535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B818D8-E173-4F63-BFB5-2303A03F79F0}"/>
              </a:ext>
            </a:extLst>
          </p:cNvPr>
          <p:cNvSpPr txBox="1"/>
          <p:nvPr/>
        </p:nvSpPr>
        <p:spPr>
          <a:xfrm>
            <a:off x="6137762" y="219151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1DAD3FC-DB65-4131-8795-901D0F0007BD}"/>
              </a:ext>
            </a:extLst>
          </p:cNvPr>
          <p:cNvSpPr/>
          <p:nvPr/>
        </p:nvSpPr>
        <p:spPr>
          <a:xfrm rot="16200000">
            <a:off x="4508882" y="163459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81838" y="267573"/>
            <a:ext cx="3734033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이슈별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접근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범행동기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정신장애범죄자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미성년범죄자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범행동기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4824F4-8D15-444F-81DF-F670621BFFF4}"/>
              </a:ext>
            </a:extLst>
          </p:cNvPr>
          <p:cNvSpPr/>
          <p:nvPr/>
        </p:nvSpPr>
        <p:spPr>
          <a:xfrm>
            <a:off x="1580828" y="1910339"/>
            <a:ext cx="1425844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48AE7AB0-933E-4E03-9971-41BB9836847B}"/>
              </a:ext>
            </a:extLst>
          </p:cNvPr>
          <p:cNvSpPr/>
          <p:nvPr/>
        </p:nvSpPr>
        <p:spPr>
          <a:xfrm>
            <a:off x="1355647" y="17266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2026B-2E02-491A-B625-9E29ECB946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19" t="35254" r="20880" b="19774"/>
          <a:stretch/>
        </p:blipFill>
        <p:spPr>
          <a:xfrm>
            <a:off x="4200041" y="-3324387"/>
            <a:ext cx="5703376" cy="308416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517E0E-8B53-4560-93DB-0F9AA8B26A03}"/>
              </a:ext>
            </a:extLst>
          </p:cNvPr>
          <p:cNvSpPr/>
          <p:nvPr/>
        </p:nvSpPr>
        <p:spPr>
          <a:xfrm>
            <a:off x="480902" y="4502257"/>
            <a:ext cx="1425844" cy="224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D48D7D35-394A-4541-97BE-F071C5B734B5}"/>
              </a:ext>
            </a:extLst>
          </p:cNvPr>
          <p:cNvSpPr/>
          <p:nvPr/>
        </p:nvSpPr>
        <p:spPr>
          <a:xfrm>
            <a:off x="216976" y="43665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B1F20C6-0AAC-4C95-9659-D143D6688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995922" y="2190180"/>
            <a:ext cx="218730" cy="2410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421561-E673-4CA7-80E5-3D40075164CE}"/>
              </a:ext>
            </a:extLst>
          </p:cNvPr>
          <p:cNvSpPr/>
          <p:nvPr/>
        </p:nvSpPr>
        <p:spPr>
          <a:xfrm>
            <a:off x="5315919" y="2042075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7C697CF-FE72-42E4-AEAD-D07FFB34D4A2}"/>
              </a:ext>
            </a:extLst>
          </p:cNvPr>
          <p:cNvSpPr/>
          <p:nvPr/>
        </p:nvSpPr>
        <p:spPr>
          <a:xfrm>
            <a:off x="5082990" y="183518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5CF23-B411-4362-A6F6-BEEBA41312D8}"/>
              </a:ext>
            </a:extLst>
          </p:cNvPr>
          <p:cNvSpPr txBox="1"/>
          <p:nvPr/>
        </p:nvSpPr>
        <p:spPr>
          <a:xfrm>
            <a:off x="3107842" y="226900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6473F98-B542-4B6A-9BC5-5005683DE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966002" y="2267672"/>
            <a:ext cx="218730" cy="241082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9605E926-CD15-4A73-9E0C-0871CA6A2E8E}"/>
              </a:ext>
            </a:extLst>
          </p:cNvPr>
          <p:cNvSpPr/>
          <p:nvPr/>
        </p:nvSpPr>
        <p:spPr>
          <a:xfrm rot="16200000">
            <a:off x="2809234" y="438295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6D176D-625B-4458-B51B-ED19B86A1236}"/>
              </a:ext>
            </a:extLst>
          </p:cNvPr>
          <p:cNvSpPr/>
          <p:nvPr/>
        </p:nvSpPr>
        <p:spPr>
          <a:xfrm>
            <a:off x="263926" y="5091192"/>
            <a:ext cx="1177416" cy="519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0502B1B-7698-4A19-BE6F-E721C2C2AF51}"/>
              </a:ext>
            </a:extLst>
          </p:cNvPr>
          <p:cNvSpPr/>
          <p:nvPr/>
        </p:nvSpPr>
        <p:spPr>
          <a:xfrm>
            <a:off x="0" y="495550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4B2D25-FFF7-42D3-BF53-34B865E70130}"/>
              </a:ext>
            </a:extLst>
          </p:cNvPr>
          <p:cNvSpPr/>
          <p:nvPr/>
        </p:nvSpPr>
        <p:spPr>
          <a:xfrm>
            <a:off x="349166" y="3456121"/>
            <a:ext cx="464495" cy="224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91C8CD7F-F535-430A-B258-964E2F6706AA}"/>
              </a:ext>
            </a:extLst>
          </p:cNvPr>
          <p:cNvSpPr/>
          <p:nvPr/>
        </p:nvSpPr>
        <p:spPr>
          <a:xfrm>
            <a:off x="85240" y="332043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38451F-3536-4979-ADEC-7E63015BA958}"/>
              </a:ext>
            </a:extLst>
          </p:cNvPr>
          <p:cNvSpPr txBox="1"/>
          <p:nvPr/>
        </p:nvSpPr>
        <p:spPr>
          <a:xfrm>
            <a:off x="922581" y="363285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22572A1-65BA-498D-88C9-B61C51109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80741" y="3631523"/>
            <a:ext cx="218730" cy="2410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17FAE25-F694-4F08-8B2B-8692928B9D6F}"/>
              </a:ext>
            </a:extLst>
          </p:cNvPr>
          <p:cNvSpPr txBox="1"/>
          <p:nvPr/>
        </p:nvSpPr>
        <p:spPr>
          <a:xfrm>
            <a:off x="2007462" y="468673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DA1F5AF-4FC0-4CFE-BD25-D2AA5F74FA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865622" y="4685408"/>
            <a:ext cx="218730" cy="2410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BE1CD9-B267-4660-B108-B236CECAE51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251" t="61017" r="39966" b="2033"/>
          <a:stretch/>
        </p:blipFill>
        <p:spPr>
          <a:xfrm>
            <a:off x="7307453" y="3432874"/>
            <a:ext cx="2874936" cy="25339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AA7B79-46D9-47F3-83D7-3F11C6476E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276" t="30772" r="39708" b="39058"/>
          <a:stretch/>
        </p:blipFill>
        <p:spPr>
          <a:xfrm>
            <a:off x="3905572" y="3680847"/>
            <a:ext cx="2898183" cy="206902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4813638-F813-40DB-B666-C715E589F4AF}"/>
              </a:ext>
            </a:extLst>
          </p:cNvPr>
          <p:cNvSpPr/>
          <p:nvPr/>
        </p:nvSpPr>
        <p:spPr>
          <a:xfrm>
            <a:off x="4135919" y="4176792"/>
            <a:ext cx="1947165" cy="1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3369D57-58A8-40B9-B8D4-DA9FB6435CB2}"/>
              </a:ext>
            </a:extLst>
          </p:cNvPr>
          <p:cNvSpPr/>
          <p:nvPr/>
        </p:nvSpPr>
        <p:spPr>
          <a:xfrm>
            <a:off x="3910740" y="395328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35AD05-AF0A-43AE-AAD5-0B6681CFDEDD}"/>
              </a:ext>
            </a:extLst>
          </p:cNvPr>
          <p:cNvSpPr txBox="1"/>
          <p:nvPr/>
        </p:nvSpPr>
        <p:spPr>
          <a:xfrm>
            <a:off x="1550262" y="557789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8F09DD6-25BC-4CF6-AECB-B5EAFC67E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408422" y="5576560"/>
            <a:ext cx="218730" cy="2410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DC0A43-21F4-4577-8F85-4ADC2FA05FDE}"/>
              </a:ext>
            </a:extLst>
          </p:cNvPr>
          <p:cNvSpPr txBox="1"/>
          <p:nvPr/>
        </p:nvSpPr>
        <p:spPr>
          <a:xfrm>
            <a:off x="6192005" y="433027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F4402E9-8849-4665-907B-F3DDC93F2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050165" y="4328948"/>
            <a:ext cx="218730" cy="24108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0D4094-A26E-48E4-B728-6A367709EF19}"/>
              </a:ext>
            </a:extLst>
          </p:cNvPr>
          <p:cNvSpPr/>
          <p:nvPr/>
        </p:nvSpPr>
        <p:spPr>
          <a:xfrm>
            <a:off x="7537797" y="4479009"/>
            <a:ext cx="1947165" cy="1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2FBC0869-2C13-41A8-AFA2-298D11E770C5}"/>
              </a:ext>
            </a:extLst>
          </p:cNvPr>
          <p:cNvSpPr/>
          <p:nvPr/>
        </p:nvSpPr>
        <p:spPr>
          <a:xfrm>
            <a:off x="7312618" y="425550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667455-6C4C-4C26-9419-AAD16A2C16C3}"/>
              </a:ext>
            </a:extLst>
          </p:cNvPr>
          <p:cNvSpPr txBox="1"/>
          <p:nvPr/>
        </p:nvSpPr>
        <p:spPr>
          <a:xfrm>
            <a:off x="9593883" y="4632496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8B1D8FA-21C7-493F-BC7C-A65B9C6A1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452043" y="4631165"/>
            <a:ext cx="218730" cy="241082"/>
          </a:xfrm>
          <a:prstGeom prst="rect">
            <a:avLst/>
          </a:prstGeom>
        </p:spPr>
      </p:pic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3988E56A-4A2F-4EE9-AF71-99AB37070968}"/>
              </a:ext>
            </a:extLst>
          </p:cNvPr>
          <p:cNvSpPr/>
          <p:nvPr/>
        </p:nvSpPr>
        <p:spPr>
          <a:xfrm rot="16200000">
            <a:off x="7040653" y="477389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E474ED-A6B1-4EE7-9DD7-5E70BA96F8E2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903938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7FDE6FD-F973-4F33-B4EF-B1B11265A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" t="16948" r="78835" b="50623"/>
          <a:stretch/>
        </p:blipFill>
        <p:spPr>
          <a:xfrm>
            <a:off x="8012621" y="433952"/>
            <a:ext cx="2595967" cy="296829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81838" y="267573"/>
            <a:ext cx="3734033" cy="4721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1A2455-5A61-4B04-90D3-AEC4DA324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40" r="76275" b="66554"/>
          <a:stretch/>
        </p:blipFill>
        <p:spPr>
          <a:xfrm>
            <a:off x="234001" y="759417"/>
            <a:ext cx="3379037" cy="238673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A2B84023-DA32-4370-9D69-2DFAAED3118D}"/>
              </a:ext>
            </a:extLst>
          </p:cNvPr>
          <p:cNvSpPr/>
          <p:nvPr/>
        </p:nvSpPr>
        <p:spPr>
          <a:xfrm>
            <a:off x="385331" y="1263113"/>
            <a:ext cx="567816" cy="247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CFFE13F9-751F-40A2-BE92-D5DA098488C6}"/>
              </a:ext>
            </a:extLst>
          </p:cNvPr>
          <p:cNvSpPr/>
          <p:nvPr/>
        </p:nvSpPr>
        <p:spPr>
          <a:xfrm>
            <a:off x="160151" y="107834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F89CD3-7083-47C3-B366-99424FAEC141}"/>
              </a:ext>
            </a:extLst>
          </p:cNvPr>
          <p:cNvSpPr txBox="1"/>
          <p:nvPr/>
        </p:nvSpPr>
        <p:spPr>
          <a:xfrm>
            <a:off x="1054318" y="148634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C61818D-D40B-4C95-A934-AFF1B9E53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12478" y="1485009"/>
            <a:ext cx="218730" cy="24108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1267249-1F81-4CD2-9B1C-B44205AF3D43}"/>
              </a:ext>
            </a:extLst>
          </p:cNvPr>
          <p:cNvSpPr txBox="1"/>
          <p:nvPr/>
        </p:nvSpPr>
        <p:spPr>
          <a:xfrm>
            <a:off x="7937638" y="3841212"/>
            <a:ext cx="3734033" cy="20928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11. 2018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년도 까지 체크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*2017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년까지 </a:t>
            </a:r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‘14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미만</a:t>
            </a:r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포함하여 분석함</a:t>
            </a:r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9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9EBE81-5F85-476E-8478-79AF2EEA4B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9" t="16949" r="78835" b="50735"/>
          <a:stretch/>
        </p:blipFill>
        <p:spPr>
          <a:xfrm>
            <a:off x="4440263" y="426202"/>
            <a:ext cx="2619215" cy="299638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4F32C3-2690-45DB-A032-DDE2A19AF424}"/>
              </a:ext>
            </a:extLst>
          </p:cNvPr>
          <p:cNvSpPr/>
          <p:nvPr/>
        </p:nvSpPr>
        <p:spPr>
          <a:xfrm>
            <a:off x="4613785" y="1616990"/>
            <a:ext cx="567816" cy="792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06CD7AA-9699-4C7C-BD4F-284F9DAAA4DC}"/>
              </a:ext>
            </a:extLst>
          </p:cNvPr>
          <p:cNvSpPr/>
          <p:nvPr/>
        </p:nvSpPr>
        <p:spPr>
          <a:xfrm>
            <a:off x="4388605" y="143222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B2C91B-E916-4D8C-B898-E8CD9D343543}"/>
              </a:ext>
            </a:extLst>
          </p:cNvPr>
          <p:cNvSpPr txBox="1"/>
          <p:nvPr/>
        </p:nvSpPr>
        <p:spPr>
          <a:xfrm>
            <a:off x="5267274" y="238265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63F969F-504F-4C52-93F4-ED1CA5B8F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125434" y="2381328"/>
            <a:ext cx="218730" cy="24108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1FAC53-4792-4A4E-BC7B-DF313DF776E8}"/>
              </a:ext>
            </a:extLst>
          </p:cNvPr>
          <p:cNvSpPr/>
          <p:nvPr/>
        </p:nvSpPr>
        <p:spPr>
          <a:xfrm>
            <a:off x="9787180" y="526942"/>
            <a:ext cx="387457" cy="247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1AB12DCB-3AB4-438E-BF6B-D695533E1078}"/>
              </a:ext>
            </a:extLst>
          </p:cNvPr>
          <p:cNvSpPr/>
          <p:nvPr/>
        </p:nvSpPr>
        <p:spPr>
          <a:xfrm>
            <a:off x="9549541" y="30859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5EE0BD-EEDA-439E-9836-DE2746822B5E}"/>
              </a:ext>
            </a:extLst>
          </p:cNvPr>
          <p:cNvSpPr txBox="1"/>
          <p:nvPr/>
        </p:nvSpPr>
        <p:spPr>
          <a:xfrm>
            <a:off x="10288725" y="77083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C9950EFB-D5D2-4817-BB8C-3D0E646C4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0146885" y="769504"/>
            <a:ext cx="218730" cy="241082"/>
          </a:xfrm>
          <a:prstGeom prst="rect">
            <a:avLst/>
          </a:prstGeom>
        </p:spPr>
      </p:pic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51580A16-743E-460C-940B-FE64565A46D9}"/>
              </a:ext>
            </a:extLst>
          </p:cNvPr>
          <p:cNvSpPr/>
          <p:nvPr/>
        </p:nvSpPr>
        <p:spPr>
          <a:xfrm rot="16200000">
            <a:off x="3819050" y="187034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E16A4EE5-36D2-407C-92FF-8656FB7996C9}"/>
              </a:ext>
            </a:extLst>
          </p:cNvPr>
          <p:cNvSpPr/>
          <p:nvPr/>
        </p:nvSpPr>
        <p:spPr>
          <a:xfrm rot="16200000">
            <a:off x="7261965" y="187034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482E7A-5D96-41AB-BDB9-48EC614CD084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6456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71267249-1F81-4CD2-9B1C-B44205AF3D43}"/>
              </a:ext>
            </a:extLst>
          </p:cNvPr>
          <p:cNvSpPr txBox="1"/>
          <p:nvPr/>
        </p:nvSpPr>
        <p:spPr>
          <a:xfrm>
            <a:off x="240776" y="4827173"/>
            <a:ext cx="157212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A7FF09C-7C3C-4B82-967F-87ABB1BB3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27"/>
          <a:stretch/>
        </p:blipFill>
        <p:spPr>
          <a:xfrm>
            <a:off x="243165" y="667909"/>
            <a:ext cx="6828335" cy="426985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F3BC41-1655-4A82-9BC3-A2444ACD5469}"/>
              </a:ext>
            </a:extLst>
          </p:cNvPr>
          <p:cNvSpPr/>
          <p:nvPr/>
        </p:nvSpPr>
        <p:spPr>
          <a:xfrm>
            <a:off x="328031" y="1131961"/>
            <a:ext cx="6637311" cy="3599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41ABE016-7086-4199-A126-3C18885DB5CF}"/>
              </a:ext>
            </a:extLst>
          </p:cNvPr>
          <p:cNvSpPr/>
          <p:nvPr/>
        </p:nvSpPr>
        <p:spPr>
          <a:xfrm>
            <a:off x="102852" y="94719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08BF1B-28DD-4EBC-A477-9E37D2D67919}"/>
              </a:ext>
            </a:extLst>
          </p:cNvPr>
          <p:cNvSpPr txBox="1"/>
          <p:nvPr/>
        </p:nvSpPr>
        <p:spPr>
          <a:xfrm>
            <a:off x="6825729" y="1022986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EBAC97-7ACC-4550-86FA-D59F91400673}"/>
              </a:ext>
            </a:extLst>
          </p:cNvPr>
          <p:cNvSpPr/>
          <p:nvPr/>
        </p:nvSpPr>
        <p:spPr>
          <a:xfrm>
            <a:off x="6297433" y="898497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AB995FED-1B0D-4F0D-B004-1F20D8C13525}"/>
              </a:ext>
            </a:extLst>
          </p:cNvPr>
          <p:cNvSpPr/>
          <p:nvPr/>
        </p:nvSpPr>
        <p:spPr>
          <a:xfrm>
            <a:off x="6066331" y="70865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088F6E-194F-4DB5-B564-7461826E0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10" t="13681" r="37634" b="49217"/>
          <a:stretch/>
        </p:blipFill>
        <p:spPr>
          <a:xfrm>
            <a:off x="8388625" y="246489"/>
            <a:ext cx="2512613" cy="25444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7FE6C1A-0942-4F90-9EE0-9DF2D6FAE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683890" y="1029606"/>
            <a:ext cx="218730" cy="2410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4E5641-F2F5-42B7-8498-342811F61EAA}"/>
              </a:ext>
            </a:extLst>
          </p:cNvPr>
          <p:cNvSpPr txBox="1"/>
          <p:nvPr/>
        </p:nvSpPr>
        <p:spPr>
          <a:xfrm>
            <a:off x="9131607" y="120586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D657C7-D155-42FD-A480-6386E0D4947A}"/>
              </a:ext>
            </a:extLst>
          </p:cNvPr>
          <p:cNvSpPr/>
          <p:nvPr/>
        </p:nvSpPr>
        <p:spPr>
          <a:xfrm>
            <a:off x="8603311" y="1081376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725AB4E-110B-462E-97EC-B26BD48491B4}"/>
              </a:ext>
            </a:extLst>
          </p:cNvPr>
          <p:cNvSpPr/>
          <p:nvPr/>
        </p:nvSpPr>
        <p:spPr>
          <a:xfrm>
            <a:off x="8372209" y="89153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DB27B4-DB61-42E1-9AEA-DEB339AD0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8989768" y="1212485"/>
            <a:ext cx="218730" cy="24108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493585-870E-4561-8EBF-5FE7B9D9D13A}"/>
              </a:ext>
            </a:extLst>
          </p:cNvPr>
          <p:cNvSpPr txBox="1"/>
          <p:nvPr/>
        </p:nvSpPr>
        <p:spPr>
          <a:xfrm>
            <a:off x="9966494" y="250192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80F946-D1F8-44F0-BC1E-F9DCA3464EF5}"/>
              </a:ext>
            </a:extLst>
          </p:cNvPr>
          <p:cNvSpPr/>
          <p:nvPr/>
        </p:nvSpPr>
        <p:spPr>
          <a:xfrm>
            <a:off x="9438198" y="2377439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186FD32D-06E9-4FB8-99B5-5C5828C2AC01}"/>
              </a:ext>
            </a:extLst>
          </p:cNvPr>
          <p:cNvSpPr/>
          <p:nvPr/>
        </p:nvSpPr>
        <p:spPr>
          <a:xfrm>
            <a:off x="9207096" y="218760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EB02F63-EE3E-4FB0-93A8-356017574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824655" y="2508548"/>
            <a:ext cx="218730" cy="24108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74B6C03-84E5-4952-A92C-3F22855E3148}"/>
              </a:ext>
            </a:extLst>
          </p:cNvPr>
          <p:cNvSpPr txBox="1"/>
          <p:nvPr/>
        </p:nvSpPr>
        <p:spPr>
          <a:xfrm>
            <a:off x="8304724" y="2562375"/>
            <a:ext cx="4091359" cy="41703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csv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인코딩 변경이 필요한 경우</a:t>
            </a:r>
            <a:r>
              <a:rPr lang="en-US" altLang="ko-KR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클릭하여 원하는 인코딩 형식 체크</a:t>
            </a:r>
            <a:endParaRPr lang="en-US" altLang="ko-KR" sz="9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7C9A30C1-A78C-4068-9CD9-8C6209044C26}"/>
              </a:ext>
            </a:extLst>
          </p:cNvPr>
          <p:cNvSpPr/>
          <p:nvPr/>
        </p:nvSpPr>
        <p:spPr>
          <a:xfrm rot="16200000">
            <a:off x="7556163" y="198961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8ED12C-69C6-46D6-B3CD-5EF552C82E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017" y="3702886"/>
            <a:ext cx="2620545" cy="26899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74D58A4-0A8C-45F8-9C90-ADF717E609C1}"/>
              </a:ext>
            </a:extLst>
          </p:cNvPr>
          <p:cNvSpPr txBox="1"/>
          <p:nvPr/>
        </p:nvSpPr>
        <p:spPr>
          <a:xfrm>
            <a:off x="9681573" y="471371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DB5624-41D9-4971-BEB8-E873CC61615A}"/>
              </a:ext>
            </a:extLst>
          </p:cNvPr>
          <p:cNvSpPr/>
          <p:nvPr/>
        </p:nvSpPr>
        <p:spPr>
          <a:xfrm>
            <a:off x="9153277" y="4589226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DEE903F7-D645-40FE-AFD8-C35116B92D0E}"/>
              </a:ext>
            </a:extLst>
          </p:cNvPr>
          <p:cNvSpPr/>
          <p:nvPr/>
        </p:nvSpPr>
        <p:spPr>
          <a:xfrm>
            <a:off x="8922175" y="439938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89AD86E-6AD4-42F3-900E-68F13D4CE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539734" y="4720335"/>
            <a:ext cx="218730" cy="24108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F681AC-0768-49CD-B8B8-49C88A55A1AB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583843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06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C9326C-F868-4284-8EB5-426C99A04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6" t="8587" r="35029" b="28403"/>
          <a:stretch/>
        </p:blipFill>
        <p:spPr>
          <a:xfrm>
            <a:off x="365760" y="882864"/>
            <a:ext cx="4373218" cy="35380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6D4B45-0120-453A-8C13-413322835ECD}"/>
              </a:ext>
            </a:extLst>
          </p:cNvPr>
          <p:cNvSpPr/>
          <p:nvPr/>
        </p:nvSpPr>
        <p:spPr>
          <a:xfrm>
            <a:off x="1487973" y="148925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587F13B-CDD0-4B43-A20B-D56002C8A925}"/>
              </a:ext>
            </a:extLst>
          </p:cNvPr>
          <p:cNvSpPr/>
          <p:nvPr/>
        </p:nvSpPr>
        <p:spPr>
          <a:xfrm>
            <a:off x="1255044" y="128236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9A2D-B187-41EF-81DC-3B0553D37A44}"/>
              </a:ext>
            </a:extLst>
          </p:cNvPr>
          <p:cNvSpPr txBox="1"/>
          <p:nvPr/>
        </p:nvSpPr>
        <p:spPr>
          <a:xfrm>
            <a:off x="5963424" y="3591219"/>
            <a:ext cx="3734033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인구총조사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인구부문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총조사인구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(2015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전수부문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전수기본표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 및 성별 인구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9B34C-103F-4321-B6F7-D88DF5A829B2}"/>
              </a:ext>
            </a:extLst>
          </p:cNvPr>
          <p:cNvSpPr txBox="1"/>
          <p:nvPr/>
        </p:nvSpPr>
        <p:spPr>
          <a:xfrm>
            <a:off x="2294722" y="162946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C883C4-A0A4-4AF6-8737-798E0C350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152882" y="1628133"/>
            <a:ext cx="218730" cy="2410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81E9B2-0C81-45E6-9D5A-45A5391FD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86" t="32928" r="30868" b="34956"/>
          <a:stretch/>
        </p:blipFill>
        <p:spPr>
          <a:xfrm>
            <a:off x="5820354" y="636103"/>
            <a:ext cx="5533275" cy="31089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EF62E9-3F79-4611-8D65-C528A8396E47}"/>
              </a:ext>
            </a:extLst>
          </p:cNvPr>
          <p:cNvSpPr/>
          <p:nvPr/>
        </p:nvSpPr>
        <p:spPr>
          <a:xfrm>
            <a:off x="6299837" y="1188432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CC4C7C1-5CD2-4438-A452-0CF54845E48B}"/>
              </a:ext>
            </a:extLst>
          </p:cNvPr>
          <p:cNvSpPr/>
          <p:nvPr/>
        </p:nvSpPr>
        <p:spPr>
          <a:xfrm>
            <a:off x="5995346" y="110876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7A842-2C55-4CB4-A87B-CF6CEFB51788}"/>
              </a:ext>
            </a:extLst>
          </p:cNvPr>
          <p:cNvSpPr txBox="1"/>
          <p:nvPr/>
        </p:nvSpPr>
        <p:spPr>
          <a:xfrm>
            <a:off x="7130440" y="118551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B4FB8E-2B22-4AB5-BAB2-11F996E81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988600" y="1184186"/>
            <a:ext cx="218730" cy="2410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4423AB-7080-482D-A7AB-50B7DD4F729C}"/>
              </a:ext>
            </a:extLst>
          </p:cNvPr>
          <p:cNvSpPr/>
          <p:nvPr/>
        </p:nvSpPr>
        <p:spPr>
          <a:xfrm>
            <a:off x="6291885" y="1530338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614F710-191C-4D1D-BC79-C8B4C741D120}"/>
              </a:ext>
            </a:extLst>
          </p:cNvPr>
          <p:cNvSpPr/>
          <p:nvPr/>
        </p:nvSpPr>
        <p:spPr>
          <a:xfrm>
            <a:off x="6003297" y="14824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271082-E734-45A7-8D34-9F8D4C5D8C1E}"/>
              </a:ext>
            </a:extLst>
          </p:cNvPr>
          <p:cNvSpPr txBox="1"/>
          <p:nvPr/>
        </p:nvSpPr>
        <p:spPr>
          <a:xfrm>
            <a:off x="7122488" y="152742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438FC9-83B5-4D99-B4C3-44E3C955D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980648" y="1526092"/>
            <a:ext cx="218730" cy="24108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9A1A2A-20F1-4828-893B-A3A03A538A0C}"/>
              </a:ext>
            </a:extLst>
          </p:cNvPr>
          <p:cNvSpPr/>
          <p:nvPr/>
        </p:nvSpPr>
        <p:spPr>
          <a:xfrm>
            <a:off x="6506570" y="1856341"/>
            <a:ext cx="1476540" cy="210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788FD41E-6127-40BE-83BE-DFE0BA280E32}"/>
              </a:ext>
            </a:extLst>
          </p:cNvPr>
          <p:cNvSpPr/>
          <p:nvPr/>
        </p:nvSpPr>
        <p:spPr>
          <a:xfrm>
            <a:off x="6194128" y="180847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6A3C4B-C6F7-496B-A37E-139469D5FD4D}"/>
              </a:ext>
            </a:extLst>
          </p:cNvPr>
          <p:cNvSpPr txBox="1"/>
          <p:nvPr/>
        </p:nvSpPr>
        <p:spPr>
          <a:xfrm>
            <a:off x="8092545" y="184547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93D7201-880C-42A0-8126-58C1AA21C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950705" y="1844144"/>
            <a:ext cx="218730" cy="2410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969269-3B32-4E9F-A251-E0A5174EA9A4}"/>
              </a:ext>
            </a:extLst>
          </p:cNvPr>
          <p:cNvSpPr/>
          <p:nvPr/>
        </p:nvSpPr>
        <p:spPr>
          <a:xfrm>
            <a:off x="6633791" y="2162756"/>
            <a:ext cx="2064936" cy="294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F0D9E781-0BF2-4CA2-8241-4E42782FE234}"/>
              </a:ext>
            </a:extLst>
          </p:cNvPr>
          <p:cNvSpPr/>
          <p:nvPr/>
        </p:nvSpPr>
        <p:spPr>
          <a:xfrm>
            <a:off x="6329300" y="220604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9D3763-F2B8-4369-9761-0B130EF02E83}"/>
              </a:ext>
            </a:extLst>
          </p:cNvPr>
          <p:cNvSpPr txBox="1"/>
          <p:nvPr/>
        </p:nvSpPr>
        <p:spPr>
          <a:xfrm>
            <a:off x="8800214" y="243387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9A47096-108F-4A0D-80E5-3498364E5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8658374" y="2432540"/>
            <a:ext cx="218730" cy="24108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46E575E-86CF-4A9E-88A2-586275011998}"/>
              </a:ext>
            </a:extLst>
          </p:cNvPr>
          <p:cNvSpPr/>
          <p:nvPr/>
        </p:nvSpPr>
        <p:spPr>
          <a:xfrm>
            <a:off x="6705351" y="2536467"/>
            <a:ext cx="832485" cy="209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2F1B3358-447E-4B48-8059-9DA69D81EBEF}"/>
              </a:ext>
            </a:extLst>
          </p:cNvPr>
          <p:cNvSpPr/>
          <p:nvPr/>
        </p:nvSpPr>
        <p:spPr>
          <a:xfrm>
            <a:off x="6408812" y="253204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C93E4D-25DF-47B7-A0B5-FC2797E1333F}"/>
              </a:ext>
            </a:extLst>
          </p:cNvPr>
          <p:cNvSpPr txBox="1"/>
          <p:nvPr/>
        </p:nvSpPr>
        <p:spPr>
          <a:xfrm>
            <a:off x="7623419" y="272011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8337FAB-29DE-4627-9054-DE745186D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481579" y="2718788"/>
            <a:ext cx="218730" cy="24108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8F1161-918F-4BBF-A2C0-5DFB499A8076}"/>
              </a:ext>
            </a:extLst>
          </p:cNvPr>
          <p:cNvSpPr/>
          <p:nvPr/>
        </p:nvSpPr>
        <p:spPr>
          <a:xfrm>
            <a:off x="6912085" y="3180522"/>
            <a:ext cx="4434425" cy="278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2A591F44-6A3D-4173-B2C5-ED814112856C}"/>
              </a:ext>
            </a:extLst>
          </p:cNvPr>
          <p:cNvSpPr/>
          <p:nvPr/>
        </p:nvSpPr>
        <p:spPr>
          <a:xfrm>
            <a:off x="6599644" y="317610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59A8E4-87CF-4B0D-BB92-5D66DD45E427}"/>
              </a:ext>
            </a:extLst>
          </p:cNvPr>
          <p:cNvSpPr txBox="1"/>
          <p:nvPr/>
        </p:nvSpPr>
        <p:spPr>
          <a:xfrm>
            <a:off x="11440046" y="344368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86B10BF-747C-42C6-B93B-90C4537E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1298206" y="3442356"/>
            <a:ext cx="218730" cy="241082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3D1A9C5F-5EED-4DBA-8B9C-7C1C78B175FB}"/>
              </a:ext>
            </a:extLst>
          </p:cNvPr>
          <p:cNvSpPr/>
          <p:nvPr/>
        </p:nvSpPr>
        <p:spPr>
          <a:xfrm rot="16200000">
            <a:off x="5210528" y="258596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211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D36DCC-D2E5-4F96-B44F-4CFF967FE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84" t="14840" b="70087"/>
          <a:stretch/>
        </p:blipFill>
        <p:spPr>
          <a:xfrm>
            <a:off x="254442" y="683812"/>
            <a:ext cx="4010362" cy="164592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2616795D-C47F-4E60-8722-64872EB3B11A}"/>
              </a:ext>
            </a:extLst>
          </p:cNvPr>
          <p:cNvSpPr/>
          <p:nvPr/>
        </p:nvSpPr>
        <p:spPr>
          <a:xfrm>
            <a:off x="3261114" y="1274571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441BE776-C8B4-4A31-834E-9E5758815329}"/>
              </a:ext>
            </a:extLst>
          </p:cNvPr>
          <p:cNvSpPr/>
          <p:nvPr/>
        </p:nvSpPr>
        <p:spPr>
          <a:xfrm>
            <a:off x="3028185" y="106767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0C6F36-6535-4881-8AA0-8BEA62F77373}"/>
              </a:ext>
            </a:extLst>
          </p:cNvPr>
          <p:cNvSpPr txBox="1"/>
          <p:nvPr/>
        </p:nvSpPr>
        <p:spPr>
          <a:xfrm>
            <a:off x="4067863" y="141477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473FA1D-BD80-4705-8987-0FFDC8143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926023" y="1413448"/>
            <a:ext cx="218730" cy="2410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76FE61-1282-47ED-AA72-1461AD3829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029" t="17623" r="2289" b="47710"/>
          <a:stretch/>
        </p:blipFill>
        <p:spPr>
          <a:xfrm>
            <a:off x="5049077" y="572492"/>
            <a:ext cx="2528515" cy="383769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398F9B-DE29-42BE-BC09-B466A5DED99A}"/>
              </a:ext>
            </a:extLst>
          </p:cNvPr>
          <p:cNvSpPr/>
          <p:nvPr/>
        </p:nvSpPr>
        <p:spPr>
          <a:xfrm>
            <a:off x="5264841" y="2125360"/>
            <a:ext cx="968981" cy="1293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6032B03A-3076-41CF-A827-153CF8C1A5D5}"/>
              </a:ext>
            </a:extLst>
          </p:cNvPr>
          <p:cNvSpPr/>
          <p:nvPr/>
        </p:nvSpPr>
        <p:spPr>
          <a:xfrm>
            <a:off x="4993482" y="198340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204A0B-9510-4BE7-9D60-299A0D9640C3}"/>
              </a:ext>
            </a:extLst>
          </p:cNvPr>
          <p:cNvSpPr txBox="1"/>
          <p:nvPr/>
        </p:nvSpPr>
        <p:spPr>
          <a:xfrm>
            <a:off x="6326033" y="3386702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F65C4D3-F7A5-4D1A-806E-BA31B179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184193" y="3385371"/>
            <a:ext cx="218730" cy="24108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304724" y="343962"/>
            <a:ext cx="454458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조회설정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총인구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제외하고 나머지를 클릭하여 체크해제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AEFC39-0224-4D46-B38E-E6751A1281CD}"/>
              </a:ext>
            </a:extLst>
          </p:cNvPr>
          <p:cNvSpPr/>
          <p:nvPr/>
        </p:nvSpPr>
        <p:spPr>
          <a:xfrm>
            <a:off x="5089914" y="3898502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B2C29823-4982-4B08-B3A2-0C8DAF33D426}"/>
              </a:ext>
            </a:extLst>
          </p:cNvPr>
          <p:cNvSpPr/>
          <p:nvPr/>
        </p:nvSpPr>
        <p:spPr>
          <a:xfrm>
            <a:off x="4856985" y="369161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D1122C-0629-40DE-A1A6-CAA5D1983CED}"/>
              </a:ext>
            </a:extLst>
          </p:cNvPr>
          <p:cNvSpPr txBox="1"/>
          <p:nvPr/>
        </p:nvSpPr>
        <p:spPr>
          <a:xfrm>
            <a:off x="5896663" y="403871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93151A7-014B-45F7-9346-C08619E26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754823" y="4037379"/>
            <a:ext cx="218730" cy="241082"/>
          </a:xfrm>
          <a:prstGeom prst="rect">
            <a:avLst/>
          </a:prstGeom>
        </p:spPr>
      </p:pic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13FE542A-C13D-4061-8753-195847F50ECC}"/>
              </a:ext>
            </a:extLst>
          </p:cNvPr>
          <p:cNvSpPr/>
          <p:nvPr/>
        </p:nvSpPr>
        <p:spPr>
          <a:xfrm rot="16200000">
            <a:off x="4479008" y="197371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4F7366-7926-401D-9C9E-6B2885B9D17F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06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02805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E7D038-3247-441B-9F1F-7B40AD8A1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4902"/>
          <a:stretch/>
        </p:blipFill>
        <p:spPr>
          <a:xfrm>
            <a:off x="6367798" y="637880"/>
            <a:ext cx="5277600" cy="4763733"/>
          </a:xfrm>
          <a:prstGeom prst="rect">
            <a:avLst/>
          </a:prstGeom>
          <a:ln w="19050">
            <a:solidFill>
              <a:srgbClr val="181919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403241" y="254468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 dirty="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9600" b="1" dirty="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537462" y="940018"/>
            <a:ext cx="575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kumimoji="0" lang="ko-KR" altLang="ko-KR" sz="5400" b="1" i="0" u="none" strike="noStrike" cap="none" normalizeH="0" baseline="0" dirty="0" err="1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evelopment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5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E</a:t>
            </a:r>
            <a:r>
              <a:rPr kumimoji="0" lang="ko-KR" altLang="ko-KR" sz="5400" b="1" i="0" u="none" strike="noStrike" cap="none" normalizeH="0" baseline="0" dirty="0" err="1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nvironment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1029" name="육각형 1028">
            <a:extLst>
              <a:ext uri="{FF2B5EF4-FFF2-40B4-BE49-F238E27FC236}">
                <a16:creationId xmlns:a16="http://schemas.microsoft.com/office/drawing/2014/main" id="{A90FE34A-7E5E-1854-F79F-0E0F37424E0B}"/>
              </a:ext>
            </a:extLst>
          </p:cNvPr>
          <p:cNvSpPr/>
          <p:nvPr/>
        </p:nvSpPr>
        <p:spPr>
          <a:xfrm rot="5400000">
            <a:off x="6300386" y="1859657"/>
            <a:ext cx="867848" cy="74698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육각형 1029">
            <a:extLst>
              <a:ext uri="{FF2B5EF4-FFF2-40B4-BE49-F238E27FC236}">
                <a16:creationId xmlns:a16="http://schemas.microsoft.com/office/drawing/2014/main" id="{4F10D5D1-2231-8045-48AA-2DA181DC03A1}"/>
              </a:ext>
            </a:extLst>
          </p:cNvPr>
          <p:cNvSpPr/>
          <p:nvPr/>
        </p:nvSpPr>
        <p:spPr>
          <a:xfrm rot="5400000">
            <a:off x="7061807" y="1859658"/>
            <a:ext cx="867848" cy="746983"/>
          </a:xfrm>
          <a:prstGeom prst="hexagon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1" name="육각형 1030">
            <a:extLst>
              <a:ext uri="{FF2B5EF4-FFF2-40B4-BE49-F238E27FC236}">
                <a16:creationId xmlns:a16="http://schemas.microsoft.com/office/drawing/2014/main" id="{54B3B54A-D517-8777-F92D-94F6CCC94BD6}"/>
              </a:ext>
            </a:extLst>
          </p:cNvPr>
          <p:cNvSpPr/>
          <p:nvPr/>
        </p:nvSpPr>
        <p:spPr>
          <a:xfrm rot="5400000">
            <a:off x="7818426" y="1859659"/>
            <a:ext cx="867848" cy="74698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2" name="육각형 1031">
            <a:extLst>
              <a:ext uri="{FF2B5EF4-FFF2-40B4-BE49-F238E27FC236}">
                <a16:creationId xmlns:a16="http://schemas.microsoft.com/office/drawing/2014/main" id="{FF4AD474-551F-CA61-1291-ADFF5CF0B062}"/>
              </a:ext>
            </a:extLst>
          </p:cNvPr>
          <p:cNvSpPr/>
          <p:nvPr/>
        </p:nvSpPr>
        <p:spPr>
          <a:xfrm rot="5400000">
            <a:off x="8579107" y="1859660"/>
            <a:ext cx="867848" cy="746983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3" name="육각형 1032">
            <a:extLst>
              <a:ext uri="{FF2B5EF4-FFF2-40B4-BE49-F238E27FC236}">
                <a16:creationId xmlns:a16="http://schemas.microsoft.com/office/drawing/2014/main" id="{A385D642-B9F8-86D5-C68C-04B308BAB156}"/>
              </a:ext>
            </a:extLst>
          </p:cNvPr>
          <p:cNvSpPr/>
          <p:nvPr/>
        </p:nvSpPr>
        <p:spPr>
          <a:xfrm rot="5400000">
            <a:off x="9339048" y="1859661"/>
            <a:ext cx="867848" cy="74698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4" name="육각형 1033">
            <a:extLst>
              <a:ext uri="{FF2B5EF4-FFF2-40B4-BE49-F238E27FC236}">
                <a16:creationId xmlns:a16="http://schemas.microsoft.com/office/drawing/2014/main" id="{7DF1EE2A-108F-80C8-E299-4D24F2235BD8}"/>
              </a:ext>
            </a:extLst>
          </p:cNvPr>
          <p:cNvSpPr/>
          <p:nvPr/>
        </p:nvSpPr>
        <p:spPr>
          <a:xfrm rot="5400000">
            <a:off x="10093085" y="1859662"/>
            <a:ext cx="867848" cy="74698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5" name="육각형 1034">
            <a:extLst>
              <a:ext uri="{FF2B5EF4-FFF2-40B4-BE49-F238E27FC236}">
                <a16:creationId xmlns:a16="http://schemas.microsoft.com/office/drawing/2014/main" id="{B77A6287-DC03-7F40-DC92-E44D4156013C}"/>
              </a:ext>
            </a:extLst>
          </p:cNvPr>
          <p:cNvSpPr/>
          <p:nvPr/>
        </p:nvSpPr>
        <p:spPr>
          <a:xfrm rot="5400000">
            <a:off x="10847122" y="1859663"/>
            <a:ext cx="867848" cy="746983"/>
          </a:xfrm>
          <a:prstGeom prst="hexagon">
            <a:avLst/>
          </a:prstGeom>
          <a:solidFill>
            <a:srgbClr val="E7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6" name="육각형 1035">
            <a:extLst>
              <a:ext uri="{FF2B5EF4-FFF2-40B4-BE49-F238E27FC236}">
                <a16:creationId xmlns:a16="http://schemas.microsoft.com/office/drawing/2014/main" id="{A918C9A1-E0AF-2C87-6323-325640D2FD1A}"/>
              </a:ext>
            </a:extLst>
          </p:cNvPr>
          <p:cNvSpPr/>
          <p:nvPr/>
        </p:nvSpPr>
        <p:spPr>
          <a:xfrm rot="5400000">
            <a:off x="6685543" y="2541979"/>
            <a:ext cx="867848" cy="74698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7" name="육각형 1036">
            <a:extLst>
              <a:ext uri="{FF2B5EF4-FFF2-40B4-BE49-F238E27FC236}">
                <a16:creationId xmlns:a16="http://schemas.microsoft.com/office/drawing/2014/main" id="{7559E974-AB6F-FD5E-0DE7-36091A63287C}"/>
              </a:ext>
            </a:extLst>
          </p:cNvPr>
          <p:cNvSpPr/>
          <p:nvPr/>
        </p:nvSpPr>
        <p:spPr>
          <a:xfrm rot="5400000">
            <a:off x="7442728" y="2541980"/>
            <a:ext cx="867848" cy="746983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8" name="육각형 1037">
            <a:extLst>
              <a:ext uri="{FF2B5EF4-FFF2-40B4-BE49-F238E27FC236}">
                <a16:creationId xmlns:a16="http://schemas.microsoft.com/office/drawing/2014/main" id="{521577E9-C7BA-C24F-A827-EB1A602B4800}"/>
              </a:ext>
            </a:extLst>
          </p:cNvPr>
          <p:cNvSpPr/>
          <p:nvPr/>
        </p:nvSpPr>
        <p:spPr>
          <a:xfrm rot="5400000">
            <a:off x="8199520" y="2541981"/>
            <a:ext cx="867848" cy="746983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9" name="육각형 1038">
            <a:extLst>
              <a:ext uri="{FF2B5EF4-FFF2-40B4-BE49-F238E27FC236}">
                <a16:creationId xmlns:a16="http://schemas.microsoft.com/office/drawing/2014/main" id="{9EE2113B-C247-D58E-1210-DEE7C80C73E8}"/>
              </a:ext>
            </a:extLst>
          </p:cNvPr>
          <p:cNvSpPr/>
          <p:nvPr/>
        </p:nvSpPr>
        <p:spPr>
          <a:xfrm rot="5400000">
            <a:off x="8960035" y="2541982"/>
            <a:ext cx="867848" cy="746983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0" name="육각형 1039">
            <a:extLst>
              <a:ext uri="{FF2B5EF4-FFF2-40B4-BE49-F238E27FC236}">
                <a16:creationId xmlns:a16="http://schemas.microsoft.com/office/drawing/2014/main" id="{60B9854A-2004-88BD-0A9A-B9705738C79F}"/>
              </a:ext>
            </a:extLst>
          </p:cNvPr>
          <p:cNvSpPr/>
          <p:nvPr/>
        </p:nvSpPr>
        <p:spPr>
          <a:xfrm rot="5400000">
            <a:off x="9717717" y="2541983"/>
            <a:ext cx="867848" cy="746983"/>
          </a:xfrm>
          <a:prstGeom prst="hexag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1" name="육각형 1040">
            <a:extLst>
              <a:ext uri="{FF2B5EF4-FFF2-40B4-BE49-F238E27FC236}">
                <a16:creationId xmlns:a16="http://schemas.microsoft.com/office/drawing/2014/main" id="{FDEF3B3F-C23B-FADD-D06D-A28AE254658F}"/>
              </a:ext>
            </a:extLst>
          </p:cNvPr>
          <p:cNvSpPr/>
          <p:nvPr/>
        </p:nvSpPr>
        <p:spPr>
          <a:xfrm rot="5400000">
            <a:off x="10474901" y="2541984"/>
            <a:ext cx="867848" cy="746983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0" name="육각형 1049">
            <a:extLst>
              <a:ext uri="{FF2B5EF4-FFF2-40B4-BE49-F238E27FC236}">
                <a16:creationId xmlns:a16="http://schemas.microsoft.com/office/drawing/2014/main" id="{7F8A5942-28FA-15A7-F65F-93CA023E6F3B}"/>
              </a:ext>
            </a:extLst>
          </p:cNvPr>
          <p:cNvSpPr/>
          <p:nvPr/>
        </p:nvSpPr>
        <p:spPr>
          <a:xfrm rot="5400000">
            <a:off x="6300386" y="3234686"/>
            <a:ext cx="867848" cy="746983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1" name="육각형 1050">
            <a:extLst>
              <a:ext uri="{FF2B5EF4-FFF2-40B4-BE49-F238E27FC236}">
                <a16:creationId xmlns:a16="http://schemas.microsoft.com/office/drawing/2014/main" id="{826DB4FB-CE07-49CC-6A38-065EA4789EB5}"/>
              </a:ext>
            </a:extLst>
          </p:cNvPr>
          <p:cNvSpPr/>
          <p:nvPr/>
        </p:nvSpPr>
        <p:spPr>
          <a:xfrm rot="5400000">
            <a:off x="7061807" y="3234687"/>
            <a:ext cx="867848" cy="74698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2" name="육각형 1051">
            <a:extLst>
              <a:ext uri="{FF2B5EF4-FFF2-40B4-BE49-F238E27FC236}">
                <a16:creationId xmlns:a16="http://schemas.microsoft.com/office/drawing/2014/main" id="{1F9BAA33-35DE-1343-B7A1-B8C377D25F88}"/>
              </a:ext>
            </a:extLst>
          </p:cNvPr>
          <p:cNvSpPr/>
          <p:nvPr/>
        </p:nvSpPr>
        <p:spPr>
          <a:xfrm rot="5400000">
            <a:off x="7825406" y="3234688"/>
            <a:ext cx="867848" cy="746983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3" name="육각형 1052">
            <a:extLst>
              <a:ext uri="{FF2B5EF4-FFF2-40B4-BE49-F238E27FC236}">
                <a16:creationId xmlns:a16="http://schemas.microsoft.com/office/drawing/2014/main" id="{8185F566-6A40-CB58-F59B-791594E25C7E}"/>
              </a:ext>
            </a:extLst>
          </p:cNvPr>
          <p:cNvSpPr/>
          <p:nvPr/>
        </p:nvSpPr>
        <p:spPr>
          <a:xfrm rot="5400000">
            <a:off x="8579107" y="3234689"/>
            <a:ext cx="867848" cy="746983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4" name="육각형 1053">
            <a:extLst>
              <a:ext uri="{FF2B5EF4-FFF2-40B4-BE49-F238E27FC236}">
                <a16:creationId xmlns:a16="http://schemas.microsoft.com/office/drawing/2014/main" id="{5BB02236-E187-FD6D-E475-15DC51951BD4}"/>
              </a:ext>
            </a:extLst>
          </p:cNvPr>
          <p:cNvSpPr/>
          <p:nvPr/>
        </p:nvSpPr>
        <p:spPr>
          <a:xfrm rot="5400000">
            <a:off x="9339048" y="3234690"/>
            <a:ext cx="867848" cy="74698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5" name="육각형 1054">
            <a:extLst>
              <a:ext uri="{FF2B5EF4-FFF2-40B4-BE49-F238E27FC236}">
                <a16:creationId xmlns:a16="http://schemas.microsoft.com/office/drawing/2014/main" id="{93A0D060-166E-2980-38B3-FCA038C86B30}"/>
              </a:ext>
            </a:extLst>
          </p:cNvPr>
          <p:cNvSpPr/>
          <p:nvPr/>
        </p:nvSpPr>
        <p:spPr>
          <a:xfrm rot="5400000">
            <a:off x="10093085" y="3234691"/>
            <a:ext cx="867848" cy="746983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6" name="육각형 1055">
            <a:extLst>
              <a:ext uri="{FF2B5EF4-FFF2-40B4-BE49-F238E27FC236}">
                <a16:creationId xmlns:a16="http://schemas.microsoft.com/office/drawing/2014/main" id="{9963A220-E409-1A28-9731-1B719EF1F688}"/>
              </a:ext>
            </a:extLst>
          </p:cNvPr>
          <p:cNvSpPr/>
          <p:nvPr/>
        </p:nvSpPr>
        <p:spPr>
          <a:xfrm rot="5400000">
            <a:off x="10847122" y="3234692"/>
            <a:ext cx="867848" cy="746983"/>
          </a:xfrm>
          <a:prstGeom prst="hexagon">
            <a:avLst/>
          </a:prstGeom>
          <a:solidFill>
            <a:srgbClr val="E7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Oracle SQL Developer Oracle Database PL/SQL Oracle Application Express,  PNG, 512x512px, Oracle Sql Developer, Cylinder,">
            <a:extLst>
              <a:ext uri="{FF2B5EF4-FFF2-40B4-BE49-F238E27FC236}">
                <a16:creationId xmlns:a16="http://schemas.microsoft.com/office/drawing/2014/main" id="{419E8D06-2345-4024-BE4C-03E22695E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02" b="97070" l="10000" r="90000">
                        <a14:foregroundMark x1="63171" y1="76172" x2="63171" y2="76172"/>
                        <a14:foregroundMark x1="64512" y1="71484" x2="67317" y2="77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44" y="1927985"/>
            <a:ext cx="917453" cy="5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프로젝트 주피터 - 위키백과, 우리 모두의 백과사전">
            <a:extLst>
              <a:ext uri="{FF2B5EF4-FFF2-40B4-BE49-F238E27FC236}">
                <a16:creationId xmlns:a16="http://schemas.microsoft.com/office/drawing/2014/main" id="{135D6F48-8F71-464C-9DDE-A14F8612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175" y="3306715"/>
            <a:ext cx="507305" cy="5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E8E04AA-DCC7-4EFB-88F6-8279EB212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94" y="2781388"/>
            <a:ext cx="688109" cy="34405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D3F6580-CF96-41D6-89DA-600AB37C7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61" y="3352534"/>
            <a:ext cx="522633" cy="57268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478F9-149D-4AA1-9E70-D18F75EDAF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040" y="2684479"/>
            <a:ext cx="746984" cy="3726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400B787-AA2F-491E-892D-77F645F84621}"/>
              </a:ext>
            </a:extLst>
          </p:cNvPr>
          <p:cNvSpPr txBox="1"/>
          <p:nvPr/>
        </p:nvSpPr>
        <p:spPr>
          <a:xfrm>
            <a:off x="645682" y="2553008"/>
            <a:ext cx="5317807" cy="36246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13947"/>
                </a:solidFill>
              </a:rPr>
              <a:t>범죄사건 데이터 분석 및 시각화 </a:t>
            </a:r>
            <a:r>
              <a:rPr lang="en-US" altLang="ko-KR" sz="1400" b="1" dirty="0">
                <a:solidFill>
                  <a:srgbClr val="113947"/>
                </a:solidFill>
              </a:rPr>
              <a:t>with Python</a:t>
            </a:r>
          </a:p>
        </p:txBody>
      </p:sp>
    </p:spTree>
    <p:extLst>
      <p:ext uri="{BB962C8B-B14F-4D97-AF65-F5344CB8AC3E}">
        <p14:creationId xmlns:p14="http://schemas.microsoft.com/office/powerpoint/2010/main" val="237896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721E6B-149C-4169-8350-B8950196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70" t="17160" r="2050" b="30551"/>
          <a:stretch/>
        </p:blipFill>
        <p:spPr>
          <a:xfrm>
            <a:off x="286246" y="747422"/>
            <a:ext cx="2218415" cy="495299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090039" y="590452"/>
            <a:ext cx="4544583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해제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펼치기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13. 14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15~19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70~74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세의 하위항목들만 전체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75~79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95~99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항목들만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16. 100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0C4E4C-CB4B-4F3A-8359-5EC4D7969C66}"/>
              </a:ext>
            </a:extLst>
          </p:cNvPr>
          <p:cNvSpPr/>
          <p:nvPr/>
        </p:nvSpPr>
        <p:spPr>
          <a:xfrm>
            <a:off x="1861684" y="2570635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59C4EF2-8049-4D53-BECA-DA8E78091D7F}"/>
              </a:ext>
            </a:extLst>
          </p:cNvPr>
          <p:cNvSpPr/>
          <p:nvPr/>
        </p:nvSpPr>
        <p:spPr>
          <a:xfrm>
            <a:off x="1604901" y="245120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048DB-4B66-46ED-A53F-D41A4885F072}"/>
              </a:ext>
            </a:extLst>
          </p:cNvPr>
          <p:cNvSpPr txBox="1"/>
          <p:nvPr/>
        </p:nvSpPr>
        <p:spPr>
          <a:xfrm>
            <a:off x="2692286" y="2543866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DAB8C6-AF49-4D3F-ABC9-92F15531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550446" y="2542535"/>
            <a:ext cx="218730" cy="24108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D411CE-6665-4539-8150-1293ABC2AA73}"/>
              </a:ext>
            </a:extLst>
          </p:cNvPr>
          <p:cNvSpPr/>
          <p:nvPr/>
        </p:nvSpPr>
        <p:spPr>
          <a:xfrm>
            <a:off x="1877587" y="2793272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A6774EB1-150E-4EC8-965F-4D11C1F6DE15}"/>
              </a:ext>
            </a:extLst>
          </p:cNvPr>
          <p:cNvSpPr/>
          <p:nvPr/>
        </p:nvSpPr>
        <p:spPr>
          <a:xfrm>
            <a:off x="1596950" y="273745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D3866D-1233-47DF-8581-04D524E80E00}"/>
              </a:ext>
            </a:extLst>
          </p:cNvPr>
          <p:cNvSpPr txBox="1"/>
          <p:nvPr/>
        </p:nvSpPr>
        <p:spPr>
          <a:xfrm>
            <a:off x="2708189" y="276650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973D91-7B56-4DF5-A272-72F775641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566349" y="2765172"/>
            <a:ext cx="218730" cy="2410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A4DFB4-1A7A-4D07-8132-C1F35E45DB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48" t="17507" r="2210" b="30899"/>
          <a:stretch/>
        </p:blipFill>
        <p:spPr>
          <a:xfrm>
            <a:off x="3164618" y="739471"/>
            <a:ext cx="2226365" cy="497855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D2CBBF-DFDC-4FB6-8B46-6B5EDB8DC8B5}"/>
              </a:ext>
            </a:extLst>
          </p:cNvPr>
          <p:cNvSpPr/>
          <p:nvPr/>
        </p:nvSpPr>
        <p:spPr>
          <a:xfrm>
            <a:off x="3388334" y="3946211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B3C3DF4E-1ED9-4D8C-AF6B-03B4A58A9351}"/>
              </a:ext>
            </a:extLst>
          </p:cNvPr>
          <p:cNvSpPr/>
          <p:nvPr/>
        </p:nvSpPr>
        <p:spPr>
          <a:xfrm>
            <a:off x="3131551" y="382678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EACD12-2E09-426F-BF7E-A90393C9C858}"/>
              </a:ext>
            </a:extLst>
          </p:cNvPr>
          <p:cNvSpPr txBox="1"/>
          <p:nvPr/>
        </p:nvSpPr>
        <p:spPr>
          <a:xfrm>
            <a:off x="4218936" y="3919442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BB67802-DAF4-4C9C-963C-4734DE3B0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4077096" y="3918111"/>
            <a:ext cx="218730" cy="2410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4371DF-4959-4887-975B-DBD92C52E486}"/>
              </a:ext>
            </a:extLst>
          </p:cNvPr>
          <p:cNvSpPr/>
          <p:nvPr/>
        </p:nvSpPr>
        <p:spPr>
          <a:xfrm>
            <a:off x="3364480" y="4232458"/>
            <a:ext cx="720670" cy="7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008091AB-2C34-4E3F-994D-B7F6FE422E40}"/>
              </a:ext>
            </a:extLst>
          </p:cNvPr>
          <p:cNvSpPr/>
          <p:nvPr/>
        </p:nvSpPr>
        <p:spPr>
          <a:xfrm>
            <a:off x="3107697" y="411303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35CEF7-2AEC-4AF2-9684-94A705416389}"/>
              </a:ext>
            </a:extLst>
          </p:cNvPr>
          <p:cNvSpPr txBox="1"/>
          <p:nvPr/>
        </p:nvSpPr>
        <p:spPr>
          <a:xfrm>
            <a:off x="4187131" y="498491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FCD161A-E13C-438B-8FDB-A8F8780C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4045291" y="4983586"/>
            <a:ext cx="218730" cy="2410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135AC9-E3C5-4903-A14F-A4CA3B1D2C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028" t="17391" r="2210" b="30899"/>
          <a:stretch/>
        </p:blipFill>
        <p:spPr>
          <a:xfrm>
            <a:off x="5852160" y="747423"/>
            <a:ext cx="2218414" cy="4997033"/>
          </a:xfrm>
          <a:prstGeom prst="rect">
            <a:avLst/>
          </a:prstGeom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19B5D158-2128-4466-83E5-184BC35B8AFF}"/>
              </a:ext>
            </a:extLst>
          </p:cNvPr>
          <p:cNvSpPr/>
          <p:nvPr/>
        </p:nvSpPr>
        <p:spPr>
          <a:xfrm rot="16200000">
            <a:off x="2737672" y="321411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ACCD1438-C0DF-48D2-886B-7C9E2E9D856A}"/>
              </a:ext>
            </a:extLst>
          </p:cNvPr>
          <p:cNvSpPr/>
          <p:nvPr/>
        </p:nvSpPr>
        <p:spPr>
          <a:xfrm rot="16200000">
            <a:off x="5457018" y="313460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E97F49-AFEF-432A-9DCD-0C8DE6969C83}"/>
              </a:ext>
            </a:extLst>
          </p:cNvPr>
          <p:cNvSpPr/>
          <p:nvPr/>
        </p:nvSpPr>
        <p:spPr>
          <a:xfrm>
            <a:off x="6020216" y="3389620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C5C1E952-8BF8-4E70-847F-FEA5E944FA78}"/>
              </a:ext>
            </a:extLst>
          </p:cNvPr>
          <p:cNvSpPr/>
          <p:nvPr/>
        </p:nvSpPr>
        <p:spPr>
          <a:xfrm>
            <a:off x="5763433" y="327019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277FCD-8012-4549-BAFD-EFCF5AF8680B}"/>
              </a:ext>
            </a:extLst>
          </p:cNvPr>
          <p:cNvSpPr txBox="1"/>
          <p:nvPr/>
        </p:nvSpPr>
        <p:spPr>
          <a:xfrm>
            <a:off x="6850818" y="336285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1F7D1AE-10ED-4312-9FF3-FE1D3339B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708978" y="3361520"/>
            <a:ext cx="218730" cy="24108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26991CF-4339-489C-B3DE-EF5672FA47CE}"/>
              </a:ext>
            </a:extLst>
          </p:cNvPr>
          <p:cNvSpPr/>
          <p:nvPr/>
        </p:nvSpPr>
        <p:spPr>
          <a:xfrm>
            <a:off x="5987332" y="4285752"/>
            <a:ext cx="785359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154FFBED-EB9A-4029-BE84-A1CC0D9B2187}"/>
              </a:ext>
            </a:extLst>
          </p:cNvPr>
          <p:cNvSpPr/>
          <p:nvPr/>
        </p:nvSpPr>
        <p:spPr>
          <a:xfrm>
            <a:off x="5795238" y="404941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0B7BF1-2DA9-4CE0-9F60-FFD39DBF0850}"/>
              </a:ext>
            </a:extLst>
          </p:cNvPr>
          <p:cNvSpPr txBox="1"/>
          <p:nvPr/>
        </p:nvSpPr>
        <p:spPr>
          <a:xfrm>
            <a:off x="6874672" y="447603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5B08160-CEB8-4D17-A71C-31014EAFB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732832" y="4474702"/>
            <a:ext cx="218730" cy="241082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495286-B445-4984-9410-2B21177B0EBD}"/>
              </a:ext>
            </a:extLst>
          </p:cNvPr>
          <p:cNvSpPr/>
          <p:nvPr/>
        </p:nvSpPr>
        <p:spPr>
          <a:xfrm>
            <a:off x="5836257" y="5510253"/>
            <a:ext cx="785359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0CC1FE95-A823-40AF-B0DF-532872A8158A}"/>
              </a:ext>
            </a:extLst>
          </p:cNvPr>
          <p:cNvSpPr/>
          <p:nvPr/>
        </p:nvSpPr>
        <p:spPr>
          <a:xfrm>
            <a:off x="5644163" y="527392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33B909-3C04-404F-ADC8-8C419AC082D2}"/>
              </a:ext>
            </a:extLst>
          </p:cNvPr>
          <p:cNvSpPr txBox="1"/>
          <p:nvPr/>
        </p:nvSpPr>
        <p:spPr>
          <a:xfrm>
            <a:off x="6723597" y="570053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26356C0-B89A-4FD4-8F05-071FE34B1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581757" y="5699203"/>
            <a:ext cx="218730" cy="241082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7A4CAC-22BF-422C-9D5B-9273A39D8D0A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06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097590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090039" y="590452"/>
            <a:ext cx="4544583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시작지점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앞쪽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19. 2015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 2015 ~ 2022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확인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2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설정 방법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63AD04-D5AA-4555-B892-1588DF4F1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18" t="16580" r="22130" b="35189"/>
          <a:stretch/>
        </p:blipFill>
        <p:spPr>
          <a:xfrm>
            <a:off x="246489" y="588396"/>
            <a:ext cx="2217421" cy="47548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5EEBCF-60BF-4BF0-8D71-36FF1AC17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92" y="3341178"/>
            <a:ext cx="1143160" cy="1543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EF1290-3E60-4251-8ACE-C6F7C7723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869" t="17160" r="2210" b="33334"/>
          <a:stretch/>
        </p:blipFill>
        <p:spPr>
          <a:xfrm>
            <a:off x="3220278" y="532736"/>
            <a:ext cx="2274073" cy="485514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AFCB04-69D0-4C05-AFC0-310AFA04440E}"/>
              </a:ext>
            </a:extLst>
          </p:cNvPr>
          <p:cNvSpPr/>
          <p:nvPr/>
        </p:nvSpPr>
        <p:spPr>
          <a:xfrm>
            <a:off x="278295" y="2480806"/>
            <a:ext cx="866693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7ADCA5D5-BC9A-4292-B507-A6214FF7D816}"/>
              </a:ext>
            </a:extLst>
          </p:cNvPr>
          <p:cNvSpPr/>
          <p:nvPr/>
        </p:nvSpPr>
        <p:spPr>
          <a:xfrm>
            <a:off x="86201" y="22444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155D62-AAFA-4853-AF51-C6144035B970}"/>
              </a:ext>
            </a:extLst>
          </p:cNvPr>
          <p:cNvSpPr txBox="1"/>
          <p:nvPr/>
        </p:nvSpPr>
        <p:spPr>
          <a:xfrm>
            <a:off x="1261051" y="247230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DFC8C18-EECC-4EB9-8F06-0F35A5DDF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119211" y="2470974"/>
            <a:ext cx="218730" cy="24108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DDFF45-03EF-41AE-A092-3A25BB575F72}"/>
              </a:ext>
            </a:extLst>
          </p:cNvPr>
          <p:cNvSpPr/>
          <p:nvPr/>
        </p:nvSpPr>
        <p:spPr>
          <a:xfrm>
            <a:off x="1025718" y="4675366"/>
            <a:ext cx="866693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A528C931-6CF7-4C5E-934F-C158373A40A2}"/>
              </a:ext>
            </a:extLst>
          </p:cNvPr>
          <p:cNvSpPr/>
          <p:nvPr/>
        </p:nvSpPr>
        <p:spPr>
          <a:xfrm>
            <a:off x="833624" y="443903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4B657B-D74B-4D8F-88BF-D1E31945E718}"/>
              </a:ext>
            </a:extLst>
          </p:cNvPr>
          <p:cNvSpPr txBox="1"/>
          <p:nvPr/>
        </p:nvSpPr>
        <p:spPr>
          <a:xfrm>
            <a:off x="2000522" y="488155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C70780E-171B-43A8-97A8-5E1F8333F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858682" y="4880219"/>
            <a:ext cx="218730" cy="241082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510D44-6929-4F3F-B127-5F669CCFEF91}"/>
              </a:ext>
            </a:extLst>
          </p:cNvPr>
          <p:cNvSpPr/>
          <p:nvPr/>
        </p:nvSpPr>
        <p:spPr>
          <a:xfrm>
            <a:off x="4826441" y="850789"/>
            <a:ext cx="866693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F617181E-493F-42AE-B487-A3DA57A12BE2}"/>
              </a:ext>
            </a:extLst>
          </p:cNvPr>
          <p:cNvSpPr/>
          <p:nvPr/>
        </p:nvSpPr>
        <p:spPr>
          <a:xfrm>
            <a:off x="4634347" y="61445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BD18FF-453E-4E1B-A7F5-12621A9845EC}"/>
              </a:ext>
            </a:extLst>
          </p:cNvPr>
          <p:cNvSpPr txBox="1"/>
          <p:nvPr/>
        </p:nvSpPr>
        <p:spPr>
          <a:xfrm>
            <a:off x="5801245" y="105697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C417EF9-FAF3-4F4F-B15E-023F688E2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659405" y="1055642"/>
            <a:ext cx="218730" cy="24108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315CC3-5758-4072-8500-BDFDD2AC5B88}"/>
              </a:ext>
            </a:extLst>
          </p:cNvPr>
          <p:cNvSpPr/>
          <p:nvPr/>
        </p:nvSpPr>
        <p:spPr>
          <a:xfrm>
            <a:off x="3229554" y="2442375"/>
            <a:ext cx="1930843" cy="1755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BF631B96-08C7-4B12-A93C-944FE5F7312F}"/>
              </a:ext>
            </a:extLst>
          </p:cNvPr>
          <p:cNvSpPr/>
          <p:nvPr/>
        </p:nvSpPr>
        <p:spPr>
          <a:xfrm>
            <a:off x="3013606" y="222194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30408430-63E8-48C9-AAF8-E5F258E9BBAB}"/>
              </a:ext>
            </a:extLst>
          </p:cNvPr>
          <p:cNvSpPr/>
          <p:nvPr/>
        </p:nvSpPr>
        <p:spPr>
          <a:xfrm rot="16200000">
            <a:off x="2737672" y="321411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C1AA92-0E0F-4D6E-8810-A503BAE29918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06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26500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07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절도수법 데이터 수집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090039" y="590452"/>
            <a:ext cx="4544583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경찰청범죄통계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상황 관련 특성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범행수법 및 도구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절도수법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01359A-4E8E-44BA-BDC5-38CF63BC6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51"/>
          <a:stretch/>
        </p:blipFill>
        <p:spPr>
          <a:xfrm>
            <a:off x="326530" y="898497"/>
            <a:ext cx="6402399" cy="421419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9E0CD3-0899-4719-87CC-4329EA82EAB8}"/>
              </a:ext>
            </a:extLst>
          </p:cNvPr>
          <p:cNvSpPr/>
          <p:nvPr/>
        </p:nvSpPr>
        <p:spPr>
          <a:xfrm>
            <a:off x="527190" y="957844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8CA587CF-BDD6-46FE-AE42-20791303086E}"/>
              </a:ext>
            </a:extLst>
          </p:cNvPr>
          <p:cNvSpPr/>
          <p:nvPr/>
        </p:nvSpPr>
        <p:spPr>
          <a:xfrm>
            <a:off x="222699" y="8781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31CF23-0BB5-4B75-AAC5-DE4B912D61CD}"/>
              </a:ext>
            </a:extLst>
          </p:cNvPr>
          <p:cNvSpPr txBox="1"/>
          <p:nvPr/>
        </p:nvSpPr>
        <p:spPr>
          <a:xfrm>
            <a:off x="1628138" y="95492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C6EC26D-F0EB-49AC-8668-70625CA84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486298" y="953598"/>
            <a:ext cx="218730" cy="241082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215B20B2-58E9-4E61-B72D-2D825BAC87F3}"/>
              </a:ext>
            </a:extLst>
          </p:cNvPr>
          <p:cNvSpPr/>
          <p:nvPr/>
        </p:nvSpPr>
        <p:spPr>
          <a:xfrm>
            <a:off x="710069" y="1570094"/>
            <a:ext cx="721166" cy="210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760855BA-532F-4909-B7B0-CDE0E8277A04}"/>
              </a:ext>
            </a:extLst>
          </p:cNvPr>
          <p:cNvSpPr/>
          <p:nvPr/>
        </p:nvSpPr>
        <p:spPr>
          <a:xfrm>
            <a:off x="373774" y="157788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E692CD-1606-4F81-AE63-702CC98C8228}"/>
              </a:ext>
            </a:extLst>
          </p:cNvPr>
          <p:cNvSpPr txBox="1"/>
          <p:nvPr/>
        </p:nvSpPr>
        <p:spPr>
          <a:xfrm>
            <a:off x="1572475" y="155922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3691002-51F7-4CEC-857B-42EB3D4CF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398830" y="1581750"/>
            <a:ext cx="218730" cy="24108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5BA51BF-B743-426C-B592-102A597DA635}"/>
              </a:ext>
            </a:extLst>
          </p:cNvPr>
          <p:cNvSpPr/>
          <p:nvPr/>
        </p:nvSpPr>
        <p:spPr>
          <a:xfrm>
            <a:off x="765729" y="2091194"/>
            <a:ext cx="1381123" cy="294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FA41496E-526B-4959-A2EE-1375EE36AC6D}"/>
              </a:ext>
            </a:extLst>
          </p:cNvPr>
          <p:cNvSpPr/>
          <p:nvPr/>
        </p:nvSpPr>
        <p:spPr>
          <a:xfrm>
            <a:off x="469189" y="212652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D0B51A-DBDC-4524-9F19-E99819EFA03E}"/>
              </a:ext>
            </a:extLst>
          </p:cNvPr>
          <p:cNvSpPr txBox="1"/>
          <p:nvPr/>
        </p:nvSpPr>
        <p:spPr>
          <a:xfrm>
            <a:off x="2248339" y="210786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8514C9C9-5691-4184-AEF0-C9CAE25FC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098550" y="2082682"/>
            <a:ext cx="218730" cy="241082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83B523E-E9D8-4127-B341-F15E90ADF6F7}"/>
              </a:ext>
            </a:extLst>
          </p:cNvPr>
          <p:cNvSpPr/>
          <p:nvPr/>
        </p:nvSpPr>
        <p:spPr>
          <a:xfrm>
            <a:off x="1004266" y="3538331"/>
            <a:ext cx="1826398" cy="209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51739ED1-BD1F-4464-9B2B-7C3FFC3D5772}"/>
              </a:ext>
            </a:extLst>
          </p:cNvPr>
          <p:cNvSpPr/>
          <p:nvPr/>
        </p:nvSpPr>
        <p:spPr>
          <a:xfrm>
            <a:off x="644056" y="27069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4EB4F4-CB2E-4A8D-BB76-8E7F42ED75CC}"/>
              </a:ext>
            </a:extLst>
          </p:cNvPr>
          <p:cNvSpPr txBox="1"/>
          <p:nvPr/>
        </p:nvSpPr>
        <p:spPr>
          <a:xfrm>
            <a:off x="2065457" y="269626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82452BE6-1014-4BA7-A021-A0EBFB54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923617" y="2694933"/>
            <a:ext cx="218730" cy="241082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DCE5C0E5-F680-403D-86B0-86799F352DC0}"/>
              </a:ext>
            </a:extLst>
          </p:cNvPr>
          <p:cNvSpPr/>
          <p:nvPr/>
        </p:nvSpPr>
        <p:spPr>
          <a:xfrm>
            <a:off x="924753" y="2719346"/>
            <a:ext cx="1015365" cy="278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180D14C8-BCC7-485C-B407-083C95123CC7}"/>
              </a:ext>
            </a:extLst>
          </p:cNvPr>
          <p:cNvSpPr/>
          <p:nvPr/>
        </p:nvSpPr>
        <p:spPr>
          <a:xfrm>
            <a:off x="747484" y="351005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5F819E-E25B-4799-B0F1-0C7B88210F5D}"/>
              </a:ext>
            </a:extLst>
          </p:cNvPr>
          <p:cNvSpPr txBox="1"/>
          <p:nvPr/>
        </p:nvSpPr>
        <p:spPr>
          <a:xfrm>
            <a:off x="2940102" y="352320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83ACF8E-CA67-4660-88F0-8E9B7A1B1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798262" y="3521869"/>
            <a:ext cx="218730" cy="2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4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210297" y="4351418"/>
            <a:ext cx="4544583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조회설정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9, 10.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시점 설정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CA9CE33-55B4-4D4B-932D-80A7A82B7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96" b="57581"/>
          <a:stretch/>
        </p:blipFill>
        <p:spPr>
          <a:xfrm>
            <a:off x="246490" y="682193"/>
            <a:ext cx="2266121" cy="29442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D7E07C5-8AAF-4DFD-A243-82ABB0814C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1" t="3942" r="2954" b="61392"/>
          <a:stretch/>
        </p:blipFill>
        <p:spPr>
          <a:xfrm>
            <a:off x="2854519" y="675862"/>
            <a:ext cx="2385391" cy="23774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80B830A-1914-4C7B-A2B3-278E5E8F83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4" b="34692"/>
          <a:stretch/>
        </p:blipFill>
        <p:spPr>
          <a:xfrm>
            <a:off x="8285259" y="612147"/>
            <a:ext cx="2319828" cy="33555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593BA84-28A6-43C6-B092-60D6B93399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1" t="5681" r="1767" b="7710"/>
          <a:stretch/>
        </p:blipFill>
        <p:spPr>
          <a:xfrm>
            <a:off x="5685183" y="675860"/>
            <a:ext cx="2191688" cy="4436829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8E5777CD-4453-4A3D-89BC-42213291350B}"/>
              </a:ext>
            </a:extLst>
          </p:cNvPr>
          <p:cNvSpPr/>
          <p:nvPr/>
        </p:nvSpPr>
        <p:spPr>
          <a:xfrm rot="16200000">
            <a:off x="2499133" y="218044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0B1DEB46-34F5-4ABD-BE45-2920FCC3BDB0}"/>
              </a:ext>
            </a:extLst>
          </p:cNvPr>
          <p:cNvSpPr/>
          <p:nvPr/>
        </p:nvSpPr>
        <p:spPr>
          <a:xfrm rot="16200000">
            <a:off x="5282090" y="220430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820D816-3B24-40CD-AEE1-248D6742BD0B}"/>
              </a:ext>
            </a:extLst>
          </p:cNvPr>
          <p:cNvSpPr/>
          <p:nvPr/>
        </p:nvSpPr>
        <p:spPr>
          <a:xfrm rot="16200000">
            <a:off x="7898070" y="208503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AA8D02-3CAE-418E-9589-E9C4742390F7}"/>
              </a:ext>
            </a:extLst>
          </p:cNvPr>
          <p:cNvSpPr/>
          <p:nvPr/>
        </p:nvSpPr>
        <p:spPr>
          <a:xfrm>
            <a:off x="1527730" y="222077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5DF9635A-A9E8-4BAF-A023-019FC0FA6B77}"/>
              </a:ext>
            </a:extLst>
          </p:cNvPr>
          <p:cNvSpPr/>
          <p:nvPr/>
        </p:nvSpPr>
        <p:spPr>
          <a:xfrm>
            <a:off x="1294801" y="201388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EACC85-ADC7-45A3-8A35-DC959E1A2A18}"/>
              </a:ext>
            </a:extLst>
          </p:cNvPr>
          <p:cNvSpPr txBox="1"/>
          <p:nvPr/>
        </p:nvSpPr>
        <p:spPr>
          <a:xfrm>
            <a:off x="2334479" y="236098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19DF51-82AE-4E5F-996A-EC2FA50FC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192639" y="2359653"/>
            <a:ext cx="218730" cy="24108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8C6F29-23B1-49C0-BB54-4C7677EE2AA9}"/>
              </a:ext>
            </a:extLst>
          </p:cNvPr>
          <p:cNvSpPr/>
          <p:nvPr/>
        </p:nvSpPr>
        <p:spPr>
          <a:xfrm>
            <a:off x="2807890" y="282507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624D6BA1-5E26-4A69-8EE1-F569E7363DDC}"/>
              </a:ext>
            </a:extLst>
          </p:cNvPr>
          <p:cNvSpPr/>
          <p:nvPr/>
        </p:nvSpPr>
        <p:spPr>
          <a:xfrm>
            <a:off x="2574961" y="261818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844BC-F8EC-44CE-8421-CE1B0E6D6E29}"/>
              </a:ext>
            </a:extLst>
          </p:cNvPr>
          <p:cNvSpPr txBox="1"/>
          <p:nvPr/>
        </p:nvSpPr>
        <p:spPr>
          <a:xfrm>
            <a:off x="3614639" y="296528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E30FABD-E87F-439C-9DB6-0BF2E7572C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472799" y="2963953"/>
            <a:ext cx="218730" cy="24108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227EDE-FF8A-4CB5-B748-E30F95BFE056}"/>
              </a:ext>
            </a:extLst>
          </p:cNvPr>
          <p:cNvSpPr/>
          <p:nvPr/>
        </p:nvSpPr>
        <p:spPr>
          <a:xfrm>
            <a:off x="5718312" y="1774465"/>
            <a:ext cx="1930843" cy="1755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5800A91A-957A-4124-9A99-8A790509541B}"/>
              </a:ext>
            </a:extLst>
          </p:cNvPr>
          <p:cNvSpPr/>
          <p:nvPr/>
        </p:nvSpPr>
        <p:spPr>
          <a:xfrm>
            <a:off x="5502364" y="155403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6F9A9C-D1E7-45F6-BD76-160DA4E3A720}"/>
              </a:ext>
            </a:extLst>
          </p:cNvPr>
          <p:cNvSpPr/>
          <p:nvPr/>
        </p:nvSpPr>
        <p:spPr>
          <a:xfrm>
            <a:off x="8286583" y="2521888"/>
            <a:ext cx="1930843" cy="1382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9B345B3C-E49D-48B5-B052-D7B623800947}"/>
              </a:ext>
            </a:extLst>
          </p:cNvPr>
          <p:cNvSpPr/>
          <p:nvPr/>
        </p:nvSpPr>
        <p:spPr>
          <a:xfrm>
            <a:off x="8070635" y="230145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FF4557-CCE0-4268-B55B-8864322E651A}"/>
              </a:ext>
            </a:extLst>
          </p:cNvPr>
          <p:cNvSpPr/>
          <p:nvPr/>
        </p:nvSpPr>
        <p:spPr>
          <a:xfrm>
            <a:off x="10003820" y="1163253"/>
            <a:ext cx="720670" cy="228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C7DC4E45-5450-4826-9D49-3D99D2D9018D}"/>
              </a:ext>
            </a:extLst>
          </p:cNvPr>
          <p:cNvSpPr/>
          <p:nvPr/>
        </p:nvSpPr>
        <p:spPr>
          <a:xfrm>
            <a:off x="9770891" y="95636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DECF71-62FD-4747-A2F4-9A36863C4711}"/>
              </a:ext>
            </a:extLst>
          </p:cNvPr>
          <p:cNvSpPr txBox="1"/>
          <p:nvPr/>
        </p:nvSpPr>
        <p:spPr>
          <a:xfrm>
            <a:off x="10826472" y="137502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5B6B008-9000-4218-B390-9ED718826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0684632" y="1373692"/>
            <a:ext cx="218730" cy="24108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A70B62-ABA1-45DB-90EC-C96EECF41D92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07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절도수법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165714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08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범죄발생시간 및 장소 데이터 수집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DCF902-7C1B-41E4-8F3E-1FD3B7A4D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75" t="26549" r="40300" b="29292"/>
          <a:stretch/>
        </p:blipFill>
        <p:spPr>
          <a:xfrm>
            <a:off x="228600" y="640080"/>
            <a:ext cx="4297680" cy="42319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442D0AD-959B-4808-B1FD-7DF0C8B0A0AE}"/>
              </a:ext>
            </a:extLst>
          </p:cNvPr>
          <p:cNvSpPr/>
          <p:nvPr/>
        </p:nvSpPr>
        <p:spPr>
          <a:xfrm>
            <a:off x="304491" y="921268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C9185054-B077-45CC-8B7E-EB25ADEF6414}"/>
              </a:ext>
            </a:extLst>
          </p:cNvPr>
          <p:cNvSpPr/>
          <p:nvPr/>
        </p:nvSpPr>
        <p:spPr>
          <a:xfrm>
            <a:off x="0" y="84159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2EFDE-1CC7-4CD4-817F-0F773D834AAB}"/>
              </a:ext>
            </a:extLst>
          </p:cNvPr>
          <p:cNvSpPr txBox="1"/>
          <p:nvPr/>
        </p:nvSpPr>
        <p:spPr>
          <a:xfrm>
            <a:off x="1405439" y="91835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C6AE86-91F6-488A-9A29-DDB88E093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917022"/>
            <a:ext cx="218730" cy="241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2A49E3-9918-4594-938A-D5DC3336B1D3}"/>
              </a:ext>
            </a:extLst>
          </p:cNvPr>
          <p:cNvSpPr/>
          <p:nvPr/>
        </p:nvSpPr>
        <p:spPr>
          <a:xfrm>
            <a:off x="304491" y="159487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B94D143-1607-4190-8A12-C14AB79E3733}"/>
              </a:ext>
            </a:extLst>
          </p:cNvPr>
          <p:cNvSpPr/>
          <p:nvPr/>
        </p:nvSpPr>
        <p:spPr>
          <a:xfrm>
            <a:off x="0" y="151520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D052F-5956-4FBB-BAE4-EAEFA666363F}"/>
              </a:ext>
            </a:extLst>
          </p:cNvPr>
          <p:cNvSpPr txBox="1"/>
          <p:nvPr/>
        </p:nvSpPr>
        <p:spPr>
          <a:xfrm>
            <a:off x="1405439" y="159196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2B78C4-CE56-479F-9241-FE5C5F1B8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1590630"/>
            <a:ext cx="218730" cy="2410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1424AC-BD0A-424E-A284-C5DFB19B58E9}"/>
              </a:ext>
            </a:extLst>
          </p:cNvPr>
          <p:cNvSpPr/>
          <p:nvPr/>
        </p:nvSpPr>
        <p:spPr>
          <a:xfrm>
            <a:off x="795218" y="3109732"/>
            <a:ext cx="2194869" cy="209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2B2456E6-1780-45AF-A723-10E8CDDCD71C}"/>
              </a:ext>
            </a:extLst>
          </p:cNvPr>
          <p:cNvSpPr/>
          <p:nvPr/>
        </p:nvSpPr>
        <p:spPr>
          <a:xfrm>
            <a:off x="490728" y="303006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39C5E-B86A-4BDC-BB62-0B4C69322160}"/>
              </a:ext>
            </a:extLst>
          </p:cNvPr>
          <p:cNvSpPr txBox="1"/>
          <p:nvPr/>
        </p:nvSpPr>
        <p:spPr>
          <a:xfrm>
            <a:off x="3112319" y="314339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EA5B5A5-4CB7-4E13-9C50-B56AC26D3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970479" y="3142062"/>
            <a:ext cx="218730" cy="24108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98AF45-8B43-4BA7-BA70-BFE78D58B11F}"/>
              </a:ext>
            </a:extLst>
          </p:cNvPr>
          <p:cNvSpPr/>
          <p:nvPr/>
        </p:nvSpPr>
        <p:spPr>
          <a:xfrm>
            <a:off x="776930" y="4188724"/>
            <a:ext cx="2450901" cy="200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9175A00F-8D9A-47D1-A66F-24B35A43FDB5}"/>
              </a:ext>
            </a:extLst>
          </p:cNvPr>
          <p:cNvSpPr/>
          <p:nvPr/>
        </p:nvSpPr>
        <p:spPr>
          <a:xfrm>
            <a:off x="472440" y="410905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5FC70-AD75-47C6-B50B-5C36C32F374D}"/>
              </a:ext>
            </a:extLst>
          </p:cNvPr>
          <p:cNvSpPr txBox="1"/>
          <p:nvPr/>
        </p:nvSpPr>
        <p:spPr>
          <a:xfrm>
            <a:off x="3350063" y="423152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ED414F-E405-4177-861D-94E1C7E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208223" y="4230198"/>
            <a:ext cx="218730" cy="2410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AD9BDF-0F15-42F7-8277-1E5B1980D482}"/>
              </a:ext>
            </a:extLst>
          </p:cNvPr>
          <p:cNvSpPr/>
          <p:nvPr/>
        </p:nvSpPr>
        <p:spPr>
          <a:xfrm>
            <a:off x="676346" y="1948445"/>
            <a:ext cx="1280469" cy="191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718A5FD7-F4D7-4662-9162-B7ABF72EEF9A}"/>
              </a:ext>
            </a:extLst>
          </p:cNvPr>
          <p:cNvSpPr/>
          <p:nvPr/>
        </p:nvSpPr>
        <p:spPr>
          <a:xfrm>
            <a:off x="371856" y="18687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7FE0-A859-4755-B476-863B64056526}"/>
              </a:ext>
            </a:extLst>
          </p:cNvPr>
          <p:cNvSpPr txBox="1"/>
          <p:nvPr/>
        </p:nvSpPr>
        <p:spPr>
          <a:xfrm>
            <a:off x="2088191" y="193638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6A320CB-5BCF-438D-8D07-077B67807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946351" y="1935054"/>
            <a:ext cx="218730" cy="2410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B7DAEE-E62E-45F1-A1EA-726C19D05CD3}"/>
              </a:ext>
            </a:extLst>
          </p:cNvPr>
          <p:cNvSpPr txBox="1"/>
          <p:nvPr/>
        </p:nvSpPr>
        <p:spPr>
          <a:xfrm>
            <a:off x="6992759" y="370996"/>
            <a:ext cx="4544583" cy="48936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범죄분석통계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범행특성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범죄발생시간 및 장소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시간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장소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7.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6" action="ppaction://hlinksldjump"/>
              </a:rPr>
              <a:t>시점 설정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이 경우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2017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7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09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93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08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범죄 단서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인지 및 검거 데이터 수집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7DAEE-E62E-45F1-A1EA-726C19D05CD3}"/>
              </a:ext>
            </a:extLst>
          </p:cNvPr>
          <p:cNvSpPr txBox="1"/>
          <p:nvPr/>
        </p:nvSpPr>
        <p:spPr>
          <a:xfrm>
            <a:off x="6992759" y="370996"/>
            <a:ext cx="4544583" cy="52734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경찰청범죄통계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검거 및 수사결과 현황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범죄의 수사단서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범죄의 검거단서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발생부터 인지까지의 기간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발생부터 검거까지의 기간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3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각 연도별로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csv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파일을 다운로드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C491D68-FD80-40A8-9B48-C5E0E0FC3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84" t="33555" r="45276" b="27976"/>
          <a:stretch/>
        </p:blipFill>
        <p:spPr>
          <a:xfrm>
            <a:off x="216976" y="627680"/>
            <a:ext cx="3479370" cy="37270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10B8C6-7803-4A7D-A3B8-CB594802400D}"/>
              </a:ext>
            </a:extLst>
          </p:cNvPr>
          <p:cNvSpPr/>
          <p:nvPr/>
        </p:nvSpPr>
        <p:spPr>
          <a:xfrm>
            <a:off x="304491" y="93676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D487011-0B82-4B6A-99DB-875650CBA8A7}"/>
              </a:ext>
            </a:extLst>
          </p:cNvPr>
          <p:cNvSpPr/>
          <p:nvPr/>
        </p:nvSpPr>
        <p:spPr>
          <a:xfrm>
            <a:off x="0" y="8570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3054F6-DBB3-4E6E-B718-333D3286B8CC}"/>
              </a:ext>
            </a:extLst>
          </p:cNvPr>
          <p:cNvSpPr txBox="1"/>
          <p:nvPr/>
        </p:nvSpPr>
        <p:spPr>
          <a:xfrm>
            <a:off x="1405439" y="93385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B54948C-7E3C-4F80-8158-29E2264D8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932520"/>
            <a:ext cx="218730" cy="2410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2626619-D499-4595-B129-5C5C4213D437}"/>
              </a:ext>
            </a:extLst>
          </p:cNvPr>
          <p:cNvSpPr/>
          <p:nvPr/>
        </p:nvSpPr>
        <p:spPr>
          <a:xfrm>
            <a:off x="366484" y="1610943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41317D51-2450-4600-B6BF-976F6732DA16}"/>
              </a:ext>
            </a:extLst>
          </p:cNvPr>
          <p:cNvSpPr/>
          <p:nvPr/>
        </p:nvSpPr>
        <p:spPr>
          <a:xfrm>
            <a:off x="61993" y="15312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C11C91-70C7-4EC0-89C4-930674C37087}"/>
              </a:ext>
            </a:extLst>
          </p:cNvPr>
          <p:cNvSpPr txBox="1"/>
          <p:nvPr/>
        </p:nvSpPr>
        <p:spPr>
          <a:xfrm>
            <a:off x="1467432" y="160802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EF5FF75-9880-4FEC-A0E7-ACACA8306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325592" y="1606697"/>
            <a:ext cx="218730" cy="24108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578B1C-0FF3-4AFC-A8AB-ADBF0D2FE191}"/>
              </a:ext>
            </a:extLst>
          </p:cNvPr>
          <p:cNvSpPr/>
          <p:nvPr/>
        </p:nvSpPr>
        <p:spPr>
          <a:xfrm>
            <a:off x="676449" y="1975153"/>
            <a:ext cx="1888519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A2ADFE01-63AE-4BA7-999F-EB051A67200C}"/>
              </a:ext>
            </a:extLst>
          </p:cNvPr>
          <p:cNvSpPr/>
          <p:nvPr/>
        </p:nvSpPr>
        <p:spPr>
          <a:xfrm>
            <a:off x="371959" y="189548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7B72D1-783D-4674-B365-A90C26A909F2}"/>
              </a:ext>
            </a:extLst>
          </p:cNvPr>
          <p:cNvSpPr txBox="1"/>
          <p:nvPr/>
        </p:nvSpPr>
        <p:spPr>
          <a:xfrm>
            <a:off x="2668550" y="197998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B2F0354-F676-4073-ACDA-CEF6CCF9A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526710" y="1978656"/>
            <a:ext cx="218730" cy="24108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A2AED5-18A7-4C8E-B0FE-4185879D1AE1}"/>
              </a:ext>
            </a:extLst>
          </p:cNvPr>
          <p:cNvSpPr/>
          <p:nvPr/>
        </p:nvSpPr>
        <p:spPr>
          <a:xfrm>
            <a:off x="753942" y="2339363"/>
            <a:ext cx="2353468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A6C45EDD-D667-4349-B3B4-C4EA71A5439F}"/>
              </a:ext>
            </a:extLst>
          </p:cNvPr>
          <p:cNvSpPr/>
          <p:nvPr/>
        </p:nvSpPr>
        <p:spPr>
          <a:xfrm>
            <a:off x="449451" y="225969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911496-9F8B-435D-86E0-A6362E356ABD}"/>
              </a:ext>
            </a:extLst>
          </p:cNvPr>
          <p:cNvSpPr txBox="1"/>
          <p:nvPr/>
        </p:nvSpPr>
        <p:spPr>
          <a:xfrm>
            <a:off x="3218740" y="234419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84BA3A4-7E92-4D9B-9433-AB16F4F21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076900" y="2342866"/>
            <a:ext cx="218730" cy="241082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AF7AE52-0482-400D-AC27-F9F266C53585}"/>
              </a:ext>
            </a:extLst>
          </p:cNvPr>
          <p:cNvSpPr/>
          <p:nvPr/>
        </p:nvSpPr>
        <p:spPr>
          <a:xfrm>
            <a:off x="761692" y="2633831"/>
            <a:ext cx="2361216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09346565-0251-4868-A09D-BA36BFB32F4A}"/>
              </a:ext>
            </a:extLst>
          </p:cNvPr>
          <p:cNvSpPr/>
          <p:nvPr/>
        </p:nvSpPr>
        <p:spPr>
          <a:xfrm>
            <a:off x="457201" y="255416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AA2C2-6737-47C9-8D65-032ADB4BF9C9}"/>
              </a:ext>
            </a:extLst>
          </p:cNvPr>
          <p:cNvSpPr txBox="1"/>
          <p:nvPr/>
        </p:nvSpPr>
        <p:spPr>
          <a:xfrm>
            <a:off x="3226490" y="263866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DF1D054-0C30-4B94-ABD6-8B6279B1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084650" y="2637334"/>
            <a:ext cx="218730" cy="24108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4C97C-38D2-4998-9D6A-EDA461EC05B9}"/>
              </a:ext>
            </a:extLst>
          </p:cNvPr>
          <p:cNvSpPr/>
          <p:nvPr/>
        </p:nvSpPr>
        <p:spPr>
          <a:xfrm>
            <a:off x="761691" y="2897303"/>
            <a:ext cx="3050891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DC42E80C-5840-4088-B05E-2B2951F4C712}"/>
              </a:ext>
            </a:extLst>
          </p:cNvPr>
          <p:cNvSpPr/>
          <p:nvPr/>
        </p:nvSpPr>
        <p:spPr>
          <a:xfrm>
            <a:off x="457201" y="281763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8E34D-F910-492B-B650-67E403276FD6}"/>
              </a:ext>
            </a:extLst>
          </p:cNvPr>
          <p:cNvSpPr txBox="1"/>
          <p:nvPr/>
        </p:nvSpPr>
        <p:spPr>
          <a:xfrm>
            <a:off x="3923914" y="289438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85F8824-793B-4B82-869A-E294B25C3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782074" y="2893057"/>
            <a:ext cx="218730" cy="24108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F90375D1-16B9-4B83-A621-D2CBDAC0C08D}"/>
              </a:ext>
            </a:extLst>
          </p:cNvPr>
          <p:cNvSpPr/>
          <p:nvPr/>
        </p:nvSpPr>
        <p:spPr>
          <a:xfrm>
            <a:off x="761691" y="3168523"/>
            <a:ext cx="3050891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A4ED3438-6323-4EA0-8933-65F212A377BF}"/>
              </a:ext>
            </a:extLst>
          </p:cNvPr>
          <p:cNvSpPr/>
          <p:nvPr/>
        </p:nvSpPr>
        <p:spPr>
          <a:xfrm>
            <a:off x="457201" y="308885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8F50E-9620-40F1-9E06-380316AC0A54}"/>
              </a:ext>
            </a:extLst>
          </p:cNvPr>
          <p:cNvSpPr txBox="1"/>
          <p:nvPr/>
        </p:nvSpPr>
        <p:spPr>
          <a:xfrm>
            <a:off x="3923914" y="316560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252F08B-4481-42B8-9B9D-859A0BDD3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782074" y="3164277"/>
            <a:ext cx="218730" cy="2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8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7400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09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강도 수법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공범 수와 범행도구  데이터 수집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7DAEE-E62E-45F1-A1EA-726C19D05CD3}"/>
              </a:ext>
            </a:extLst>
          </p:cNvPr>
          <p:cNvSpPr txBox="1"/>
          <p:nvPr/>
        </p:nvSpPr>
        <p:spPr>
          <a:xfrm>
            <a:off x="6992759" y="370996"/>
            <a:ext cx="4544583" cy="44319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경찰청범죄통계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상황 관련 특성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범행수법 및 도구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강도수법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범죄의 공범 수와 범행도구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3" action="ppaction://hlinksldjump"/>
              </a:rPr>
              <a:t>시점 설정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이 경우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2017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4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440BFA-C59D-40A8-971D-68D574A3D4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21" t="32859" r="41398" b="11587"/>
          <a:stretch/>
        </p:blipFill>
        <p:spPr>
          <a:xfrm>
            <a:off x="232474" y="588936"/>
            <a:ext cx="3921072" cy="505194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F47CE6BC-3176-4ADA-B57D-CBDD7BF50895}"/>
              </a:ext>
            </a:extLst>
          </p:cNvPr>
          <p:cNvSpPr/>
          <p:nvPr/>
        </p:nvSpPr>
        <p:spPr>
          <a:xfrm>
            <a:off x="366485" y="634549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F4EFACA6-A5AE-46CB-BF05-6B7C113AF316}"/>
              </a:ext>
            </a:extLst>
          </p:cNvPr>
          <p:cNvSpPr/>
          <p:nvPr/>
        </p:nvSpPr>
        <p:spPr>
          <a:xfrm>
            <a:off x="61994" y="55487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39A102-DDD7-4CDB-B645-1FD106B9AFDA}"/>
              </a:ext>
            </a:extLst>
          </p:cNvPr>
          <p:cNvSpPr txBox="1"/>
          <p:nvPr/>
        </p:nvSpPr>
        <p:spPr>
          <a:xfrm>
            <a:off x="1467433" y="63163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030D8D5-7AFE-49D9-9ABD-8F6628C9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325593" y="630303"/>
            <a:ext cx="218730" cy="241082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CC2BFB25-4608-439E-8E5A-A4917769A04F}"/>
              </a:ext>
            </a:extLst>
          </p:cNvPr>
          <p:cNvSpPr/>
          <p:nvPr/>
        </p:nvSpPr>
        <p:spPr>
          <a:xfrm>
            <a:off x="304491" y="127514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22FA4936-3198-450D-B3D7-450C7290CC6A}"/>
              </a:ext>
            </a:extLst>
          </p:cNvPr>
          <p:cNvSpPr/>
          <p:nvPr/>
        </p:nvSpPr>
        <p:spPr>
          <a:xfrm>
            <a:off x="0" y="119547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3D51CF-AB51-4715-A363-7C2A66BA30DC}"/>
              </a:ext>
            </a:extLst>
          </p:cNvPr>
          <p:cNvSpPr txBox="1"/>
          <p:nvPr/>
        </p:nvSpPr>
        <p:spPr>
          <a:xfrm>
            <a:off x="1405439" y="127223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299FCF1-04FE-4FAB-BD29-0E59C993E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1270900"/>
            <a:ext cx="218730" cy="24108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CC4975AF-6E3F-49D0-A073-327BADA20EE5}"/>
              </a:ext>
            </a:extLst>
          </p:cNvPr>
          <p:cNvSpPr/>
          <p:nvPr/>
        </p:nvSpPr>
        <p:spPr>
          <a:xfrm>
            <a:off x="658368" y="1946739"/>
            <a:ext cx="1371909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6036D0A4-3A5E-4CF9-AC7D-8F30494D4389}"/>
              </a:ext>
            </a:extLst>
          </p:cNvPr>
          <p:cNvSpPr/>
          <p:nvPr/>
        </p:nvSpPr>
        <p:spPr>
          <a:xfrm>
            <a:off x="353878" y="186706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9A13A-CAF2-4127-97C5-4EDD3926911F}"/>
              </a:ext>
            </a:extLst>
          </p:cNvPr>
          <p:cNvSpPr txBox="1"/>
          <p:nvPr/>
        </p:nvSpPr>
        <p:spPr>
          <a:xfrm>
            <a:off x="2139025" y="194382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9CADE68D-028E-4808-A95C-F6D825440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997185" y="1942493"/>
            <a:ext cx="218730" cy="241082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3FDBAF3-3E98-42BB-A1AC-EC84370663BE}"/>
              </a:ext>
            </a:extLst>
          </p:cNvPr>
          <p:cNvSpPr/>
          <p:nvPr/>
        </p:nvSpPr>
        <p:spPr>
          <a:xfrm>
            <a:off x="772023" y="257958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F612D033-C2F8-4192-A7F1-2409C91EC757}"/>
              </a:ext>
            </a:extLst>
          </p:cNvPr>
          <p:cNvSpPr/>
          <p:nvPr/>
        </p:nvSpPr>
        <p:spPr>
          <a:xfrm>
            <a:off x="467532" y="249991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B0EAB4-C325-4F33-A787-55A2F9D80890}"/>
              </a:ext>
            </a:extLst>
          </p:cNvPr>
          <p:cNvSpPr txBox="1"/>
          <p:nvPr/>
        </p:nvSpPr>
        <p:spPr>
          <a:xfrm>
            <a:off x="1872971" y="257667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977F020-6EA1-4FDA-BA32-96995693D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731131" y="2575340"/>
            <a:ext cx="218730" cy="241082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246C21DC-7267-4757-9AA7-7965A85CEA9F}"/>
              </a:ext>
            </a:extLst>
          </p:cNvPr>
          <p:cNvSpPr/>
          <p:nvPr/>
        </p:nvSpPr>
        <p:spPr>
          <a:xfrm>
            <a:off x="885676" y="2933464"/>
            <a:ext cx="1803279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D862F888-009F-4B70-8260-9840F4D6E9E1}"/>
              </a:ext>
            </a:extLst>
          </p:cNvPr>
          <p:cNvSpPr/>
          <p:nvPr/>
        </p:nvSpPr>
        <p:spPr>
          <a:xfrm>
            <a:off x="581186" y="285379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174C75-96F2-4E2F-A66F-4A9382FF4DA7}"/>
              </a:ext>
            </a:extLst>
          </p:cNvPr>
          <p:cNvSpPr txBox="1"/>
          <p:nvPr/>
        </p:nvSpPr>
        <p:spPr>
          <a:xfrm>
            <a:off x="2792537" y="292280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F3B1F92E-0D40-4A0D-9E84-D27E640A7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650697" y="2921469"/>
            <a:ext cx="218730" cy="241082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D5CF52-12A6-4D43-A28A-75A76C1A7110}"/>
              </a:ext>
            </a:extLst>
          </p:cNvPr>
          <p:cNvSpPr/>
          <p:nvPr/>
        </p:nvSpPr>
        <p:spPr>
          <a:xfrm>
            <a:off x="976084" y="4689938"/>
            <a:ext cx="242579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4811899E-14BA-4FBB-963F-39190A66F32F}"/>
              </a:ext>
            </a:extLst>
          </p:cNvPr>
          <p:cNvSpPr/>
          <p:nvPr/>
        </p:nvSpPr>
        <p:spPr>
          <a:xfrm>
            <a:off x="671593" y="461026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C13820-6734-4679-804E-DEFD83A9FFBA}"/>
              </a:ext>
            </a:extLst>
          </p:cNvPr>
          <p:cNvSpPr txBox="1"/>
          <p:nvPr/>
        </p:nvSpPr>
        <p:spPr>
          <a:xfrm>
            <a:off x="3487378" y="468702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ACF2FB9-EA5C-424F-A191-DE2EB8712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345538" y="4685692"/>
            <a:ext cx="218730" cy="2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87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511B8D-7B6A-4095-BBC4-97FD20B03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48"/>
          <a:stretch/>
        </p:blipFill>
        <p:spPr>
          <a:xfrm>
            <a:off x="6736515" y="4281351"/>
            <a:ext cx="3030690" cy="18812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70B88A-D9D8-432B-A289-5B36D11C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02" y="1383557"/>
            <a:ext cx="3401312" cy="1756066"/>
          </a:xfrm>
          <a:prstGeom prst="rect">
            <a:avLst/>
          </a:prstGeom>
          <a:ln w="9525">
            <a:solidFill>
              <a:srgbClr val="2E3F4F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7287BF-040F-44DB-B172-8453E5617FAD}"/>
              </a:ext>
            </a:extLst>
          </p:cNvPr>
          <p:cNvSpPr txBox="1"/>
          <p:nvPr/>
        </p:nvSpPr>
        <p:spPr>
          <a:xfrm>
            <a:off x="4754478" y="1477720"/>
            <a:ext cx="508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파일 탐색기 실행하여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원하는 아이피 주소 입력 후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확인 버튼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share_data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Python_Project02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8DC9C2-196B-4EF9-962E-F3BB266E8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5246" b="62268"/>
          <a:stretch/>
        </p:blipFill>
        <p:spPr>
          <a:xfrm>
            <a:off x="733002" y="3909578"/>
            <a:ext cx="4669177" cy="1756066"/>
          </a:xfrm>
          <a:prstGeom prst="rect">
            <a:avLst/>
          </a:prstGeom>
          <a:ln w="19050">
            <a:solidFill>
              <a:srgbClr val="2E3F4F"/>
            </a:solidFill>
          </a:ln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CDD30734-23DA-4363-B732-ED1933ACCC6D}"/>
              </a:ext>
            </a:extLst>
          </p:cNvPr>
          <p:cNvSpPr/>
          <p:nvPr/>
        </p:nvSpPr>
        <p:spPr>
          <a:xfrm>
            <a:off x="2296986" y="3367553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AFE282-39CF-4FB3-8BE8-5EF7F4A22AE8}"/>
              </a:ext>
            </a:extLst>
          </p:cNvPr>
          <p:cNvSpPr/>
          <p:nvPr/>
        </p:nvSpPr>
        <p:spPr>
          <a:xfrm>
            <a:off x="1283642" y="2236378"/>
            <a:ext cx="827900" cy="187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1C2F8B14-02D5-4C63-8850-614832E71F48}"/>
              </a:ext>
            </a:extLst>
          </p:cNvPr>
          <p:cNvSpPr/>
          <p:nvPr/>
        </p:nvSpPr>
        <p:spPr>
          <a:xfrm>
            <a:off x="1125892" y="208868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6E027B-A7C3-4689-85A7-1A73FF4B7758}"/>
              </a:ext>
            </a:extLst>
          </p:cNvPr>
          <p:cNvSpPr/>
          <p:nvPr/>
        </p:nvSpPr>
        <p:spPr>
          <a:xfrm>
            <a:off x="1883036" y="5023693"/>
            <a:ext cx="1034622" cy="396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689825F-59EA-4986-8E4F-954DBEC34B07}"/>
              </a:ext>
            </a:extLst>
          </p:cNvPr>
          <p:cNvSpPr/>
          <p:nvPr/>
        </p:nvSpPr>
        <p:spPr>
          <a:xfrm>
            <a:off x="1725286" y="487599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0C1A20-3C55-466D-B0D0-6DFC0741FB8B}"/>
              </a:ext>
            </a:extLst>
          </p:cNvPr>
          <p:cNvSpPr txBox="1"/>
          <p:nvPr/>
        </p:nvSpPr>
        <p:spPr>
          <a:xfrm>
            <a:off x="2898632" y="5376335"/>
            <a:ext cx="123568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더블 클릭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9EBD69F-DBA0-4CF4-8285-0C3B81965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5328" y="5308659"/>
            <a:ext cx="183304" cy="215416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2ED7FCEA-7E73-4A67-B9A4-5B947BEC748B}"/>
              </a:ext>
            </a:extLst>
          </p:cNvPr>
          <p:cNvSpPr/>
          <p:nvPr/>
        </p:nvSpPr>
        <p:spPr>
          <a:xfrm rot="16200000">
            <a:off x="5783064" y="467276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3DB116-0199-4D92-9E5F-2A325F3CAA74}"/>
              </a:ext>
            </a:extLst>
          </p:cNvPr>
          <p:cNvSpPr/>
          <p:nvPr/>
        </p:nvSpPr>
        <p:spPr>
          <a:xfrm>
            <a:off x="7461678" y="5325808"/>
            <a:ext cx="1034622" cy="198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4290AFF5-5E01-4FC9-991B-5985EF7D641D}"/>
              </a:ext>
            </a:extLst>
          </p:cNvPr>
          <p:cNvSpPr/>
          <p:nvPr/>
        </p:nvSpPr>
        <p:spPr>
          <a:xfrm>
            <a:off x="7303928" y="517811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5BFFE-94AB-436B-A601-B3696944346E}"/>
              </a:ext>
            </a:extLst>
          </p:cNvPr>
          <p:cNvSpPr txBox="1"/>
          <p:nvPr/>
        </p:nvSpPr>
        <p:spPr>
          <a:xfrm>
            <a:off x="8496300" y="5514834"/>
            <a:ext cx="123568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더블 클릭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618E6D6-79F3-454F-ABCD-41583C6DB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3741" y="5424941"/>
            <a:ext cx="183304" cy="21541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48BF0E-3447-49C1-AE83-43AA21712DD9}"/>
              </a:ext>
            </a:extLst>
          </p:cNvPr>
          <p:cNvSpPr/>
          <p:nvPr/>
        </p:nvSpPr>
        <p:spPr>
          <a:xfrm>
            <a:off x="201023" y="159209"/>
            <a:ext cx="732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10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300" dirty="0" err="1">
                <a:solidFill>
                  <a:srgbClr val="113947"/>
                </a:solidFill>
                <a:latin typeface="+mj-ea"/>
                <a:ea typeface="+mj-ea"/>
              </a:rPr>
              <a:t>Jupyter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Notebook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실행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 및 실행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96553C-4EE5-55B6-EDAF-76F15234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73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ECAE1B4-9574-43A3-8ECA-9176CBB79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55"/>
          <a:stretch/>
        </p:blipFill>
        <p:spPr>
          <a:xfrm>
            <a:off x="6096000" y="3474440"/>
            <a:ext cx="4363046" cy="21679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C8FD8D-75E6-4E8C-ACDA-8EDE2742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1" y="789407"/>
            <a:ext cx="4695834" cy="1857951"/>
          </a:xfrm>
          <a:prstGeom prst="rect">
            <a:avLst/>
          </a:prstGeom>
          <a:ln w="19050">
            <a:solidFill>
              <a:srgbClr val="2E3F4F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7287BF-040F-44DB-B172-8453E5617FAD}"/>
              </a:ext>
            </a:extLst>
          </p:cNvPr>
          <p:cNvSpPr txBox="1"/>
          <p:nvPr/>
        </p:nvSpPr>
        <p:spPr>
          <a:xfrm>
            <a:off x="5666116" y="931680"/>
            <a:ext cx="508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4. Team01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5. code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6.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전체선택 후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복사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CDD30734-23DA-4363-B732-ED1933ACCC6D}"/>
              </a:ext>
            </a:extLst>
          </p:cNvPr>
          <p:cNvSpPr/>
          <p:nvPr/>
        </p:nvSpPr>
        <p:spPr>
          <a:xfrm>
            <a:off x="2521196" y="280314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AFE282-39CF-4FB3-8BE8-5EF7F4A22AE8}"/>
              </a:ext>
            </a:extLst>
          </p:cNvPr>
          <p:cNvSpPr/>
          <p:nvPr/>
        </p:nvSpPr>
        <p:spPr>
          <a:xfrm>
            <a:off x="1311336" y="1777099"/>
            <a:ext cx="827900" cy="187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1C2F8B14-02D5-4C63-8850-614832E71F48}"/>
              </a:ext>
            </a:extLst>
          </p:cNvPr>
          <p:cNvSpPr/>
          <p:nvPr/>
        </p:nvSpPr>
        <p:spPr>
          <a:xfrm>
            <a:off x="1153586" y="162940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0C1A20-3C55-466D-B0D0-6DFC0741FB8B}"/>
              </a:ext>
            </a:extLst>
          </p:cNvPr>
          <p:cNvSpPr txBox="1"/>
          <p:nvPr/>
        </p:nvSpPr>
        <p:spPr>
          <a:xfrm>
            <a:off x="2139236" y="1907926"/>
            <a:ext cx="123568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더블 클릭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9EBD69F-DBA0-4CF4-8285-0C3B81965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8457" y="1837975"/>
            <a:ext cx="183304" cy="215416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2ED7FCEA-7E73-4A67-B9A4-5B947BEC748B}"/>
              </a:ext>
            </a:extLst>
          </p:cNvPr>
          <p:cNvSpPr/>
          <p:nvPr/>
        </p:nvSpPr>
        <p:spPr>
          <a:xfrm rot="16200000">
            <a:off x="5241643" y="386852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96021B-C175-48B1-94C4-A3D4A9DCD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11" y="3267853"/>
            <a:ext cx="4695834" cy="1577104"/>
          </a:xfrm>
          <a:prstGeom prst="rect">
            <a:avLst/>
          </a:prstGeom>
          <a:ln w="19050">
            <a:solidFill>
              <a:srgbClr val="2E3F4F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6E027B-A7C3-4689-85A7-1A73FF4B7758}"/>
              </a:ext>
            </a:extLst>
          </p:cNvPr>
          <p:cNvSpPr/>
          <p:nvPr/>
        </p:nvSpPr>
        <p:spPr>
          <a:xfrm>
            <a:off x="1311336" y="4244913"/>
            <a:ext cx="697121" cy="206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9689825F-59EA-4986-8E4F-954DBEC34B07}"/>
              </a:ext>
            </a:extLst>
          </p:cNvPr>
          <p:cNvSpPr/>
          <p:nvPr/>
        </p:nvSpPr>
        <p:spPr>
          <a:xfrm>
            <a:off x="1153586" y="409721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EA32AF-ED72-4048-8941-4146843DE108}"/>
              </a:ext>
            </a:extLst>
          </p:cNvPr>
          <p:cNvSpPr txBox="1"/>
          <p:nvPr/>
        </p:nvSpPr>
        <p:spPr>
          <a:xfrm>
            <a:off x="1903355" y="4412953"/>
            <a:ext cx="123568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더블 클릭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1223B02-10AC-43D5-98E4-060E133A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2576" y="4343002"/>
            <a:ext cx="183304" cy="2154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44D2E45-FE26-4F59-A9F7-F1ABB13BB25C}"/>
              </a:ext>
            </a:extLst>
          </p:cNvPr>
          <p:cNvSpPr txBox="1"/>
          <p:nvPr/>
        </p:nvSpPr>
        <p:spPr>
          <a:xfrm>
            <a:off x="5730771" y="5251959"/>
            <a:ext cx="5015345" cy="553998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50000"/>
              </a:lnSpc>
              <a:defRPr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* </a:t>
            </a:r>
            <a:r>
              <a:rPr lang="ko-KR" altLang="en-US"/>
              <a:t>복사하는 방법은 슬라이드 </a:t>
            </a:r>
            <a:r>
              <a:rPr lang="en-US" altLang="ko-KR"/>
              <a:t>22 </a:t>
            </a:r>
            <a:r>
              <a:rPr lang="ko-KR" altLang="en-US"/>
              <a:t>페이지 복사 참고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1C39D6-4463-2FBA-5A76-AF0E79E0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FF3F00-6EF2-41B0-849A-73E590E86B42}"/>
              </a:ext>
            </a:extLst>
          </p:cNvPr>
          <p:cNvSpPr/>
          <p:nvPr/>
        </p:nvSpPr>
        <p:spPr>
          <a:xfrm>
            <a:off x="201023" y="159209"/>
            <a:ext cx="732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10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300" dirty="0" err="1">
                <a:solidFill>
                  <a:srgbClr val="113947"/>
                </a:solidFill>
                <a:latin typeface="+mj-ea"/>
                <a:ea typeface="+mj-ea"/>
              </a:rPr>
              <a:t>Jupyter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Notebook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실행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 및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E3EF37-3A8C-43A4-A4DB-C8DF239E1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199" y="1207478"/>
            <a:ext cx="2689994" cy="2823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B16062-7739-46AB-B70D-D8EB6783F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812" y="3699379"/>
            <a:ext cx="2377551" cy="333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7E0ADE-D572-4B44-B88E-FF2DD78BDD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5324" y="3887076"/>
            <a:ext cx="3833722" cy="85854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3DB116-0199-4D92-9E5F-2A325F3CAA74}"/>
              </a:ext>
            </a:extLst>
          </p:cNvPr>
          <p:cNvSpPr/>
          <p:nvPr/>
        </p:nvSpPr>
        <p:spPr>
          <a:xfrm>
            <a:off x="6547278" y="3732049"/>
            <a:ext cx="3911768" cy="10414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4290AFF5-5E01-4FC9-991B-5985EF7D641D}"/>
              </a:ext>
            </a:extLst>
          </p:cNvPr>
          <p:cNvSpPr/>
          <p:nvPr/>
        </p:nvSpPr>
        <p:spPr>
          <a:xfrm>
            <a:off x="6389528" y="358435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707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0754F80-0926-4913-A742-0FE437F30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55"/>
          <a:stretch/>
        </p:blipFill>
        <p:spPr>
          <a:xfrm>
            <a:off x="6109091" y="2558752"/>
            <a:ext cx="4363046" cy="2167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008ED-D142-4165-AAEB-C641D0C2C60F}"/>
              </a:ext>
            </a:extLst>
          </p:cNvPr>
          <p:cNvSpPr txBox="1"/>
          <p:nvPr/>
        </p:nvSpPr>
        <p:spPr>
          <a:xfrm>
            <a:off x="6285742" y="1131568"/>
            <a:ext cx="508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7. 6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번에서 복사한 파일을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python_workspace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폴더에 붙여넣기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</a:rPr>
              <a:t>주소창의 </a:t>
            </a:r>
            <a:r>
              <a:rPr lang="en-US" altLang="ko-KR" sz="1200" b="1" dirty="0">
                <a:solidFill>
                  <a:srgbClr val="2E3F4F"/>
                </a:solidFill>
              </a:rPr>
              <a:t>Python_Project02</a:t>
            </a:r>
            <a:r>
              <a:rPr lang="ko-KR" altLang="en-US" sz="1200" b="1" dirty="0">
                <a:solidFill>
                  <a:srgbClr val="2E3F4F"/>
                </a:solidFill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11713-1009-4292-8D4D-445D31F4D33B}"/>
              </a:ext>
            </a:extLst>
          </p:cNvPr>
          <p:cNvSpPr txBox="1"/>
          <p:nvPr/>
        </p:nvSpPr>
        <p:spPr>
          <a:xfrm>
            <a:off x="603674" y="4331326"/>
            <a:ext cx="5015345" cy="933782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50000"/>
              </a:lnSpc>
              <a:defRPr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* </a:t>
            </a:r>
            <a:r>
              <a:rPr lang="ko-KR" altLang="en-US" dirty="0" err="1"/>
              <a:t>붙여넣는</a:t>
            </a:r>
            <a:r>
              <a:rPr lang="ko-KR" altLang="en-US" dirty="0"/>
              <a:t> 방법은 슬라이드 </a:t>
            </a:r>
            <a:r>
              <a:rPr lang="en-US" altLang="ko-KR" dirty="0"/>
              <a:t>23 </a:t>
            </a:r>
            <a:r>
              <a:rPr lang="ko-KR" altLang="en-US" dirty="0"/>
              <a:t>페이지 붙여넣기 참고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실행 방법은 슬라이드 </a:t>
            </a:r>
            <a:r>
              <a:rPr lang="en-US" altLang="ko-KR" dirty="0"/>
              <a:t>22 </a:t>
            </a:r>
            <a:r>
              <a:rPr lang="ko-KR" altLang="en-US" dirty="0"/>
              <a:t>페이지 </a:t>
            </a:r>
            <a:r>
              <a:rPr lang="en-US" altLang="ko-KR" dirty="0"/>
              <a:t>1-3</a:t>
            </a:r>
            <a:r>
              <a:rPr lang="ko-KR" altLang="en-US" dirty="0"/>
              <a:t>번 참고 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8298BE7-29CF-4645-98BC-0CC5AFBF2F72}"/>
              </a:ext>
            </a:extLst>
          </p:cNvPr>
          <p:cNvSpPr/>
          <p:nvPr/>
        </p:nvSpPr>
        <p:spPr>
          <a:xfrm rot="16200000">
            <a:off x="5593714" y="301758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782FA951-7A2B-4C4E-BF05-4FED9D052DF3}"/>
              </a:ext>
            </a:extLst>
          </p:cNvPr>
          <p:cNvSpPr/>
          <p:nvPr/>
        </p:nvSpPr>
        <p:spPr>
          <a:xfrm>
            <a:off x="5944640" y="243275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B8CE63-EE20-8922-FDD8-735F4B0B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960825-EF59-4778-8B64-8994D0D517AF}"/>
              </a:ext>
            </a:extLst>
          </p:cNvPr>
          <p:cNvSpPr/>
          <p:nvPr/>
        </p:nvSpPr>
        <p:spPr>
          <a:xfrm>
            <a:off x="201023" y="159209"/>
            <a:ext cx="732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10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300" dirty="0" err="1">
                <a:solidFill>
                  <a:srgbClr val="113947"/>
                </a:solidFill>
                <a:latin typeface="+mj-ea"/>
                <a:ea typeface="+mj-ea"/>
              </a:rPr>
              <a:t>Jupyter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Notebook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실행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 및 실행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E8A38F-01AE-4898-A751-8BB5EB34F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55"/>
          <a:stretch/>
        </p:blipFill>
        <p:spPr>
          <a:xfrm>
            <a:off x="711626" y="1474775"/>
            <a:ext cx="4363046" cy="21679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DEB938-99C1-4196-9329-55E3B639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7" y="1490412"/>
            <a:ext cx="3980770" cy="20586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24CB9E-D874-47E1-80D4-484D840FB427}"/>
              </a:ext>
            </a:extLst>
          </p:cNvPr>
          <p:cNvSpPr/>
          <p:nvPr/>
        </p:nvSpPr>
        <p:spPr>
          <a:xfrm>
            <a:off x="8186021" y="2597426"/>
            <a:ext cx="795248" cy="161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73C45-C257-40A5-A585-3D1672398085}"/>
              </a:ext>
            </a:extLst>
          </p:cNvPr>
          <p:cNvSpPr txBox="1"/>
          <p:nvPr/>
        </p:nvSpPr>
        <p:spPr>
          <a:xfrm>
            <a:off x="8741212" y="2737380"/>
            <a:ext cx="123568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3B2D32E-DE25-4551-88EB-954927F2C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0433" y="2667429"/>
            <a:ext cx="183304" cy="2154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0FAFB2-D78B-4451-BC1C-B0C26462F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950" y="1900149"/>
            <a:ext cx="3833722" cy="85854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46AE46-EA6E-4FE1-9577-FE3A4FA2E21A}"/>
              </a:ext>
            </a:extLst>
          </p:cNvPr>
          <p:cNvSpPr/>
          <p:nvPr/>
        </p:nvSpPr>
        <p:spPr>
          <a:xfrm>
            <a:off x="1201698" y="1929426"/>
            <a:ext cx="3911768" cy="799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6C6FDDB6-056B-4ACF-BA24-6453D30337B2}"/>
              </a:ext>
            </a:extLst>
          </p:cNvPr>
          <p:cNvSpPr/>
          <p:nvPr/>
        </p:nvSpPr>
        <p:spPr>
          <a:xfrm>
            <a:off x="1009815" y="178857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A521CC-BE58-4152-8091-ACC1BFF6B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415" y="3008844"/>
            <a:ext cx="3833722" cy="8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3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3925C5-5BA1-4E00-950A-33C512F3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3" y="1273555"/>
            <a:ext cx="4239217" cy="369332"/>
          </a:xfrm>
          <a:prstGeom prst="rect">
            <a:avLst/>
          </a:prstGeom>
          <a:noFill/>
          <a:ln w="19050">
            <a:solidFill>
              <a:srgbClr val="11394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28BEF5-4C82-43D1-9C84-D5F81EE7B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08" r="648" b="180"/>
          <a:stretch/>
        </p:blipFill>
        <p:spPr>
          <a:xfrm>
            <a:off x="1254080" y="2390186"/>
            <a:ext cx="2148813" cy="3334547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E290BC-EB53-4D59-ABDA-8B68E648ADB2}"/>
              </a:ext>
            </a:extLst>
          </p:cNvPr>
          <p:cNvSpPr/>
          <p:nvPr/>
        </p:nvSpPr>
        <p:spPr>
          <a:xfrm>
            <a:off x="1437654" y="4169449"/>
            <a:ext cx="779625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84F4221-FF77-4F17-B7BF-AD280D163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47" y="2667216"/>
            <a:ext cx="5267144" cy="2663695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AE1298-A231-4C9E-9B41-48339D47184B}"/>
              </a:ext>
            </a:extLst>
          </p:cNvPr>
          <p:cNvSpPr/>
          <p:nvPr/>
        </p:nvSpPr>
        <p:spPr>
          <a:xfrm>
            <a:off x="845236" y="1274843"/>
            <a:ext cx="1869885" cy="369072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C6B641-6970-4A19-9946-4F80BFFCE673}"/>
              </a:ext>
            </a:extLst>
          </p:cNvPr>
          <p:cNvSpPr txBox="1"/>
          <p:nvPr/>
        </p:nvSpPr>
        <p:spPr>
          <a:xfrm>
            <a:off x="2241768" y="4457398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CEB2BC76-558B-4B93-A859-D311048AFC5F}"/>
              </a:ext>
            </a:extLst>
          </p:cNvPr>
          <p:cNvSpPr/>
          <p:nvPr/>
        </p:nvSpPr>
        <p:spPr>
          <a:xfrm rot="16200000">
            <a:off x="4618938" y="381996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818D8-E173-4F63-BFB5-2303A03F79F0}"/>
              </a:ext>
            </a:extLst>
          </p:cNvPr>
          <p:cNvSpPr txBox="1"/>
          <p:nvPr/>
        </p:nvSpPr>
        <p:spPr>
          <a:xfrm>
            <a:off x="883836" y="1362352"/>
            <a:ext cx="1869884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1DAD3FC-DB65-4131-8795-901D0F0007BD}"/>
              </a:ext>
            </a:extLst>
          </p:cNvPr>
          <p:cNvSpPr/>
          <p:nvPr/>
        </p:nvSpPr>
        <p:spPr>
          <a:xfrm>
            <a:off x="2106645" y="185156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6143811" y="918501"/>
            <a:ext cx="373403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버튼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탐색기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볼륨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(C:)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05E3F2-A532-74DE-334E-0652EAA83EFB}"/>
              </a:ext>
            </a:extLst>
          </p:cNvPr>
          <p:cNvSpPr/>
          <p:nvPr/>
        </p:nvSpPr>
        <p:spPr>
          <a:xfrm>
            <a:off x="201024" y="159209"/>
            <a:ext cx="245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폴더 생성</a:t>
            </a: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41F1D016-A236-4664-8A3D-2CAEC3B752F7}"/>
              </a:ext>
            </a:extLst>
          </p:cNvPr>
          <p:cNvSpPr/>
          <p:nvPr/>
        </p:nvSpPr>
        <p:spPr>
          <a:xfrm>
            <a:off x="1303502" y="399906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54D064-D6AC-4C2B-98F7-15C9B86CF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112853" y="4411684"/>
            <a:ext cx="218431" cy="24075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4824F4-8D15-444F-81DF-F670621BFFF4}"/>
              </a:ext>
            </a:extLst>
          </p:cNvPr>
          <p:cNvSpPr/>
          <p:nvPr/>
        </p:nvSpPr>
        <p:spPr>
          <a:xfrm>
            <a:off x="337535" y="1259411"/>
            <a:ext cx="441279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48AE7AB0-933E-4E03-9971-41BB9836847B}"/>
              </a:ext>
            </a:extLst>
          </p:cNvPr>
          <p:cNvSpPr/>
          <p:nvPr/>
        </p:nvSpPr>
        <p:spPr>
          <a:xfrm>
            <a:off x="201024" y="110676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B1F20C6-0AAC-4C95-9659-D143D6688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49747" y="1368770"/>
            <a:ext cx="218730" cy="241082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096AF5-A153-4ED4-BC92-E546BD5883B1}"/>
              </a:ext>
            </a:extLst>
          </p:cNvPr>
          <p:cNvSpPr/>
          <p:nvPr/>
        </p:nvSpPr>
        <p:spPr>
          <a:xfrm>
            <a:off x="7479864" y="4729356"/>
            <a:ext cx="2070535" cy="453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8F430A39-DF58-4DE8-9C58-E0678AAFBC12}"/>
              </a:ext>
            </a:extLst>
          </p:cNvPr>
          <p:cNvSpPr/>
          <p:nvPr/>
        </p:nvSpPr>
        <p:spPr>
          <a:xfrm>
            <a:off x="7345712" y="45589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18A922F4-8816-4049-92BD-38B521726E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447" y="4976833"/>
            <a:ext cx="218431" cy="24075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9472529-0477-4A17-A0BC-F9481C27EA61}"/>
              </a:ext>
            </a:extLst>
          </p:cNvPr>
          <p:cNvSpPr txBox="1"/>
          <p:nvPr/>
        </p:nvSpPr>
        <p:spPr>
          <a:xfrm>
            <a:off x="9672599" y="500945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더블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25814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2466C6D-1D08-4C7E-A9DA-6322635D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70" y="3485557"/>
            <a:ext cx="5956053" cy="14912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C8FD8D-75E6-4E8C-ACDA-8EDE27420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11" y="789407"/>
            <a:ext cx="4695834" cy="1857951"/>
          </a:xfrm>
          <a:prstGeom prst="rect">
            <a:avLst/>
          </a:prstGeom>
          <a:ln w="19050">
            <a:solidFill>
              <a:srgbClr val="2E3F4F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7287BF-040F-44DB-B172-8453E5617FAD}"/>
              </a:ext>
            </a:extLst>
          </p:cNvPr>
          <p:cNvSpPr txBox="1"/>
          <p:nvPr/>
        </p:nvSpPr>
        <p:spPr>
          <a:xfrm>
            <a:off x="5666116" y="931680"/>
            <a:ext cx="508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9. Team01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10.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env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11. csv, original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클릭 후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복사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CDD30734-23DA-4363-B732-ED1933ACCC6D}"/>
              </a:ext>
            </a:extLst>
          </p:cNvPr>
          <p:cNvSpPr/>
          <p:nvPr/>
        </p:nvSpPr>
        <p:spPr>
          <a:xfrm>
            <a:off x="2521196" y="280314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AFE282-39CF-4FB3-8BE8-5EF7F4A22AE8}"/>
              </a:ext>
            </a:extLst>
          </p:cNvPr>
          <p:cNvSpPr/>
          <p:nvPr/>
        </p:nvSpPr>
        <p:spPr>
          <a:xfrm>
            <a:off x="1311336" y="1777099"/>
            <a:ext cx="827900" cy="187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1C2F8B14-02D5-4C63-8850-614832E71F48}"/>
              </a:ext>
            </a:extLst>
          </p:cNvPr>
          <p:cNvSpPr/>
          <p:nvPr/>
        </p:nvSpPr>
        <p:spPr>
          <a:xfrm>
            <a:off x="1153586" y="162940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0C1A20-3C55-466D-B0D0-6DFC0741FB8B}"/>
              </a:ext>
            </a:extLst>
          </p:cNvPr>
          <p:cNvSpPr txBox="1"/>
          <p:nvPr/>
        </p:nvSpPr>
        <p:spPr>
          <a:xfrm>
            <a:off x="1839558" y="1930107"/>
            <a:ext cx="123568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더블 클릭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9EBD69F-DBA0-4CF4-8285-0C3B81965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2251" y="1853191"/>
            <a:ext cx="183304" cy="215416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2ED7FCEA-7E73-4A67-B9A4-5B947BEC748B}"/>
              </a:ext>
            </a:extLst>
          </p:cNvPr>
          <p:cNvSpPr/>
          <p:nvPr/>
        </p:nvSpPr>
        <p:spPr>
          <a:xfrm rot="16200000">
            <a:off x="5241643" y="386852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96021B-C175-48B1-94C4-A3D4A9DCD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11" y="3267853"/>
            <a:ext cx="4695834" cy="1577104"/>
          </a:xfrm>
          <a:prstGeom prst="rect">
            <a:avLst/>
          </a:prstGeom>
          <a:ln w="19050">
            <a:solidFill>
              <a:srgbClr val="2E3F4F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6E027B-A7C3-4689-85A7-1A73FF4B7758}"/>
              </a:ext>
            </a:extLst>
          </p:cNvPr>
          <p:cNvSpPr/>
          <p:nvPr/>
        </p:nvSpPr>
        <p:spPr>
          <a:xfrm>
            <a:off x="1311336" y="4605438"/>
            <a:ext cx="457889" cy="206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EA32AF-ED72-4048-8941-4146843DE108}"/>
              </a:ext>
            </a:extLst>
          </p:cNvPr>
          <p:cNvSpPr txBox="1"/>
          <p:nvPr/>
        </p:nvSpPr>
        <p:spPr>
          <a:xfrm>
            <a:off x="1716700" y="4759695"/>
            <a:ext cx="123568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더블 클릭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1223B02-10AC-43D5-98E4-060E133A1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5921" y="4689744"/>
            <a:ext cx="183304" cy="21541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3DB116-0199-4D92-9E5F-2A325F3CAA74}"/>
              </a:ext>
            </a:extLst>
          </p:cNvPr>
          <p:cNvSpPr/>
          <p:nvPr/>
        </p:nvSpPr>
        <p:spPr>
          <a:xfrm>
            <a:off x="6299305" y="4043853"/>
            <a:ext cx="2063322" cy="401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4D2E45-FE26-4F59-A9F7-F1ABB13BB25C}"/>
              </a:ext>
            </a:extLst>
          </p:cNvPr>
          <p:cNvSpPr txBox="1"/>
          <p:nvPr/>
        </p:nvSpPr>
        <p:spPr>
          <a:xfrm>
            <a:off x="5730771" y="5251959"/>
            <a:ext cx="5015345" cy="553998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50000"/>
              </a:lnSpc>
              <a:defRPr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* </a:t>
            </a:r>
            <a:r>
              <a:rPr lang="ko-KR" altLang="en-US" dirty="0"/>
              <a:t>복사하는 방법은 슬라이드 </a:t>
            </a:r>
            <a:r>
              <a:rPr lang="en-US" altLang="ko-KR" dirty="0"/>
              <a:t>22 </a:t>
            </a:r>
            <a:r>
              <a:rPr lang="ko-KR" altLang="en-US" dirty="0"/>
              <a:t>페이지 복사 참고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1C39D6-4463-2FBA-5A76-AF0E79E0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4FF3F00-6EF2-41B0-849A-73E590E86B42}"/>
              </a:ext>
            </a:extLst>
          </p:cNvPr>
          <p:cNvSpPr/>
          <p:nvPr/>
        </p:nvSpPr>
        <p:spPr>
          <a:xfrm>
            <a:off x="201023" y="159209"/>
            <a:ext cx="732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10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300" dirty="0" err="1">
                <a:solidFill>
                  <a:srgbClr val="113947"/>
                </a:solidFill>
                <a:latin typeface="+mj-ea"/>
                <a:ea typeface="+mj-ea"/>
              </a:rPr>
              <a:t>Jupyter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Notebook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실행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 및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E3EF37-3A8C-43A4-A4DB-C8DF239E1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199" y="1207478"/>
            <a:ext cx="2689994" cy="2823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B16062-7739-46AB-B70D-D8EB6783F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812" y="3699379"/>
            <a:ext cx="2377551" cy="333375"/>
          </a:xfrm>
          <a:prstGeom prst="rect">
            <a:avLst/>
          </a:prstGeom>
        </p:spPr>
      </p:pic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AEB51658-D0E9-48A2-9D69-9B0E32869E9D}"/>
              </a:ext>
            </a:extLst>
          </p:cNvPr>
          <p:cNvSpPr/>
          <p:nvPr/>
        </p:nvSpPr>
        <p:spPr>
          <a:xfrm>
            <a:off x="1137548" y="444669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18B248BC-66D3-47BF-824B-859F499C66EB}"/>
              </a:ext>
            </a:extLst>
          </p:cNvPr>
          <p:cNvSpPr/>
          <p:nvPr/>
        </p:nvSpPr>
        <p:spPr>
          <a:xfrm>
            <a:off x="6173305" y="388591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020D03-2C2E-4B77-AC17-8DD1D1515707}"/>
              </a:ext>
            </a:extLst>
          </p:cNvPr>
          <p:cNvSpPr txBox="1"/>
          <p:nvPr/>
        </p:nvSpPr>
        <p:spPr>
          <a:xfrm>
            <a:off x="6907912" y="4200368"/>
            <a:ext cx="123568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50A8725-E1FF-41B8-AC1A-791FCBC3A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6260" y="4200368"/>
            <a:ext cx="183304" cy="2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10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252ABF-4A01-4FC1-BFE5-82DDA3E54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93" y="1265528"/>
            <a:ext cx="4897311" cy="2838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008ED-D142-4165-AAEB-C641D0C2C60F}"/>
              </a:ext>
            </a:extLst>
          </p:cNvPr>
          <p:cNvSpPr txBox="1"/>
          <p:nvPr/>
        </p:nvSpPr>
        <p:spPr>
          <a:xfrm>
            <a:off x="6285742" y="1131568"/>
            <a:ext cx="508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12. 11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번에서 복사한 파일을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python_workspace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폴더에 붙여넣기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13. </a:t>
            </a:r>
            <a:r>
              <a:rPr lang="en-US" altLang="ko-KR" sz="1200" b="1" dirty="0" err="1">
                <a:solidFill>
                  <a:srgbClr val="2E3F4F"/>
                </a:solidFill>
              </a:rPr>
              <a:t>Jupyter</a:t>
            </a:r>
            <a:r>
              <a:rPr lang="en-US" altLang="ko-KR" sz="1200" b="1" dirty="0">
                <a:solidFill>
                  <a:srgbClr val="2E3F4F"/>
                </a:solidFill>
              </a:rPr>
              <a:t> Notebook </a:t>
            </a:r>
            <a:r>
              <a:rPr lang="ko-KR" altLang="en-US" sz="1200" b="1" dirty="0">
                <a:solidFill>
                  <a:srgbClr val="2E3F4F"/>
                </a:solidFill>
              </a:rPr>
              <a:t>실행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11713-1009-4292-8D4D-445D31F4D33B}"/>
              </a:ext>
            </a:extLst>
          </p:cNvPr>
          <p:cNvSpPr txBox="1"/>
          <p:nvPr/>
        </p:nvSpPr>
        <p:spPr>
          <a:xfrm>
            <a:off x="603674" y="4331326"/>
            <a:ext cx="5015345" cy="933782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50000"/>
              </a:lnSpc>
              <a:defRPr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* </a:t>
            </a:r>
            <a:r>
              <a:rPr lang="ko-KR" altLang="en-US" dirty="0" err="1"/>
              <a:t>붙여넣는</a:t>
            </a:r>
            <a:r>
              <a:rPr lang="ko-KR" altLang="en-US" dirty="0"/>
              <a:t> 방법은 슬라이드 </a:t>
            </a:r>
            <a:r>
              <a:rPr lang="en-US" altLang="ko-KR" dirty="0"/>
              <a:t>23 </a:t>
            </a:r>
            <a:r>
              <a:rPr lang="ko-KR" altLang="en-US" dirty="0"/>
              <a:t>페이지 붙여넣기 참고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실행 방법은 슬라이드 </a:t>
            </a:r>
            <a:r>
              <a:rPr lang="en-US" altLang="ko-KR" dirty="0"/>
              <a:t>22 </a:t>
            </a:r>
            <a:r>
              <a:rPr lang="ko-KR" altLang="en-US" dirty="0"/>
              <a:t>페이지 </a:t>
            </a:r>
            <a:r>
              <a:rPr lang="en-US" altLang="ko-KR" dirty="0"/>
              <a:t>1-3</a:t>
            </a:r>
            <a:r>
              <a:rPr lang="ko-KR" altLang="en-US" dirty="0"/>
              <a:t>번 참고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662875-513F-46A5-A55C-E2E7AFA6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610410"/>
            <a:ext cx="5550568" cy="2936363"/>
          </a:xfrm>
          <a:prstGeom prst="rect">
            <a:avLst/>
          </a:prstGeom>
          <a:ln w="28575">
            <a:solidFill>
              <a:srgbClr val="FF2929"/>
            </a:solidFill>
          </a:ln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8298BE7-29CF-4645-98BC-0CC5AFBF2F72}"/>
              </a:ext>
            </a:extLst>
          </p:cNvPr>
          <p:cNvSpPr/>
          <p:nvPr/>
        </p:nvSpPr>
        <p:spPr>
          <a:xfrm rot="16200000">
            <a:off x="5593714" y="301758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B8CE63-EE20-8922-FDD8-735F4B0B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960825-EF59-4778-8B64-8994D0D517AF}"/>
              </a:ext>
            </a:extLst>
          </p:cNvPr>
          <p:cNvSpPr/>
          <p:nvPr/>
        </p:nvSpPr>
        <p:spPr>
          <a:xfrm>
            <a:off x="201023" y="159209"/>
            <a:ext cx="732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10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300" dirty="0" err="1">
                <a:solidFill>
                  <a:srgbClr val="113947"/>
                </a:solidFill>
                <a:latin typeface="+mj-ea"/>
                <a:ea typeface="+mj-ea"/>
              </a:rPr>
              <a:t>Jupyter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Notebook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실행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 및 실행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DEB938-99C1-4196-9329-55E3B6394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93" y="1288679"/>
            <a:ext cx="3980770" cy="272549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B44EE2AE-FF10-4D09-9559-44EA4BD3B8DC}"/>
              </a:ext>
            </a:extLst>
          </p:cNvPr>
          <p:cNvSpPr/>
          <p:nvPr/>
        </p:nvSpPr>
        <p:spPr>
          <a:xfrm>
            <a:off x="1075698" y="178857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65D932D8-0A01-4E5F-8FF6-4BBB2F5BECAF}"/>
              </a:ext>
            </a:extLst>
          </p:cNvPr>
          <p:cNvSpPr/>
          <p:nvPr/>
        </p:nvSpPr>
        <p:spPr>
          <a:xfrm>
            <a:off x="5956996" y="248441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D3568E-1BF9-444B-83D6-7481DBC36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85" y="2298215"/>
            <a:ext cx="3749474" cy="147226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46AE46-EA6E-4FE1-9577-FE3A4FA2E21A}"/>
              </a:ext>
            </a:extLst>
          </p:cNvPr>
          <p:cNvSpPr/>
          <p:nvPr/>
        </p:nvSpPr>
        <p:spPr>
          <a:xfrm>
            <a:off x="1201698" y="1929427"/>
            <a:ext cx="3006092" cy="395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90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360D111-F302-4BA9-B0F8-4167AF47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82" y="1656697"/>
            <a:ext cx="3333750" cy="217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008ED-D142-4165-AAEB-C641D0C2C60F}"/>
              </a:ext>
            </a:extLst>
          </p:cNvPr>
          <p:cNvSpPr txBox="1"/>
          <p:nvPr/>
        </p:nvSpPr>
        <p:spPr>
          <a:xfrm>
            <a:off x="6302539" y="637922"/>
            <a:ext cx="56916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14.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Jupyter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Notebook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실행 후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열리는 브라우저에서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Python_workspace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15.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실행할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ipynb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파일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51B531-6591-4D09-8687-9C8ADF9B2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" t="306" r="618" b="37983"/>
          <a:stretch/>
        </p:blipFill>
        <p:spPr>
          <a:xfrm>
            <a:off x="288538" y="806715"/>
            <a:ext cx="5510464" cy="3727510"/>
          </a:xfrm>
          <a:prstGeom prst="rect">
            <a:avLst/>
          </a:prstGeom>
          <a:ln w="19050">
            <a:solidFill>
              <a:srgbClr val="2E3F4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DBE036-C287-4111-9E5B-020AA5887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21" y="1407693"/>
            <a:ext cx="4905566" cy="31265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504C6D-650B-47C2-8770-61AACEC2A6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83" t="-1" b="-207"/>
          <a:stretch/>
        </p:blipFill>
        <p:spPr>
          <a:xfrm>
            <a:off x="682857" y="3958076"/>
            <a:ext cx="1233751" cy="1680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7810EF-D369-4F41-9007-9CEF1AB4FF6B}"/>
              </a:ext>
            </a:extLst>
          </p:cNvPr>
          <p:cNvSpPr/>
          <p:nvPr/>
        </p:nvSpPr>
        <p:spPr>
          <a:xfrm>
            <a:off x="541089" y="3956155"/>
            <a:ext cx="1425849" cy="168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0E92ECD5-5669-49B6-AD74-F013969EC8DD}"/>
              </a:ext>
            </a:extLst>
          </p:cNvPr>
          <p:cNvSpPr/>
          <p:nvPr/>
        </p:nvSpPr>
        <p:spPr>
          <a:xfrm>
            <a:off x="383340" y="380845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97D08-7A2C-4181-AFD1-69BC22E5CE50}"/>
              </a:ext>
            </a:extLst>
          </p:cNvPr>
          <p:cNvSpPr txBox="1"/>
          <p:nvPr/>
        </p:nvSpPr>
        <p:spPr>
          <a:xfrm>
            <a:off x="1824957" y="4101257"/>
            <a:ext cx="123568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클릭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785D15-B769-40F8-B786-EC18FEEE0AF2}"/>
              </a:ext>
            </a:extLst>
          </p:cNvPr>
          <p:cNvSpPr/>
          <p:nvPr/>
        </p:nvSpPr>
        <p:spPr>
          <a:xfrm>
            <a:off x="6434549" y="1669623"/>
            <a:ext cx="3333750" cy="2110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3E5B70F-FBE0-467D-8397-E1DAF2244563}"/>
              </a:ext>
            </a:extLst>
          </p:cNvPr>
          <p:cNvSpPr/>
          <p:nvPr/>
        </p:nvSpPr>
        <p:spPr>
          <a:xfrm>
            <a:off x="6276800" y="157025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35A71-B089-45EE-8878-6605A470BC06}"/>
              </a:ext>
            </a:extLst>
          </p:cNvPr>
          <p:cNvSpPr txBox="1"/>
          <p:nvPr/>
        </p:nvSpPr>
        <p:spPr>
          <a:xfrm>
            <a:off x="8261663" y="3731654"/>
            <a:ext cx="123568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0D2B7D-95EA-4214-9375-843FE1D3EB36}"/>
              </a:ext>
            </a:extLst>
          </p:cNvPr>
          <p:cNvSpPr txBox="1"/>
          <p:nvPr/>
        </p:nvSpPr>
        <p:spPr>
          <a:xfrm>
            <a:off x="6191749" y="1536346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6A683CF8-0C99-4B6F-8DAC-24988A6623CE}"/>
              </a:ext>
            </a:extLst>
          </p:cNvPr>
          <p:cNvSpPr/>
          <p:nvPr/>
        </p:nvSpPr>
        <p:spPr>
          <a:xfrm rot="16200000">
            <a:off x="5914409" y="2483283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1EA72-0FB4-1D46-F1A5-400F78224C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744" l="11765" r="100000">
                        <a14:foregroundMark x1="50000" y1="58974" x2="76471" y2="58974"/>
                        <a14:backgroundMark x1="76471" y1="15385" x2="76471" y2="15385"/>
                      </a14:backgroundRemoval>
                    </a14:imgEffect>
                  </a14:imgLayer>
                </a14:imgProps>
              </a:ext>
            </a:extLst>
          </a:blip>
          <a:srcRect l="6743" t="17899" r="17917"/>
          <a:stretch/>
        </p:blipFill>
        <p:spPr>
          <a:xfrm>
            <a:off x="1647677" y="4101256"/>
            <a:ext cx="180124" cy="225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86862C-C6D7-9E16-CFB8-21FADF9C55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744" l="11765" r="100000">
                        <a14:foregroundMark x1="50000" y1="58974" x2="76471" y2="58974"/>
                        <a14:backgroundMark x1="76471" y1="15385" x2="76471" y2="15385"/>
                      </a14:backgroundRemoval>
                    </a14:imgEffect>
                  </a14:imgLayer>
                </a14:imgProps>
              </a:ext>
            </a:extLst>
          </a:blip>
          <a:srcRect l="6743" t="17899" r="17917"/>
          <a:stretch/>
        </p:blipFill>
        <p:spPr>
          <a:xfrm>
            <a:off x="8121826" y="3726356"/>
            <a:ext cx="180124" cy="22515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0C5879-5744-3417-59FB-242C3A60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D83A-186D-4B44-B79C-857F688EC6E1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4C5C4C-014E-4C14-87B4-1DDC4B66CA1F}"/>
              </a:ext>
            </a:extLst>
          </p:cNvPr>
          <p:cNvSpPr/>
          <p:nvPr/>
        </p:nvSpPr>
        <p:spPr>
          <a:xfrm>
            <a:off x="201023" y="159209"/>
            <a:ext cx="732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10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300" dirty="0" err="1">
                <a:solidFill>
                  <a:srgbClr val="113947"/>
                </a:solidFill>
                <a:latin typeface="+mj-ea"/>
                <a:ea typeface="+mj-ea"/>
              </a:rPr>
              <a:t>Jupyter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Notebook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실행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 및 실행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B68FE8-610D-4096-B85B-294C42DB5395}"/>
              </a:ext>
            </a:extLst>
          </p:cNvPr>
          <p:cNvSpPr txBox="1"/>
          <p:nvPr/>
        </p:nvSpPr>
        <p:spPr>
          <a:xfrm>
            <a:off x="300473" y="3779841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4385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D8C881-3441-8AD9-1887-3DD907B307BC}"/>
              </a:ext>
            </a:extLst>
          </p:cNvPr>
          <p:cNvSpPr/>
          <p:nvPr/>
        </p:nvSpPr>
        <p:spPr>
          <a:xfrm>
            <a:off x="2637996" y="561572"/>
            <a:ext cx="6652054" cy="2662432"/>
          </a:xfrm>
          <a:prstGeom prst="rect">
            <a:avLst/>
          </a:prstGeom>
          <a:solidFill>
            <a:srgbClr val="FFF7FB"/>
          </a:solidFill>
          <a:ln w="19050">
            <a:solidFill>
              <a:srgbClr val="FFB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CDAA2E-24E9-125C-2780-F877319FD7D0}"/>
              </a:ext>
            </a:extLst>
          </p:cNvPr>
          <p:cNvSpPr txBox="1"/>
          <p:nvPr/>
        </p:nvSpPr>
        <p:spPr>
          <a:xfrm>
            <a:off x="2904933" y="3562168"/>
            <a:ext cx="847082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rgbClr val="2E3F4F"/>
                </a:solidFill>
              </a:rPr>
              <a:t>Project </a:t>
            </a:r>
            <a:r>
              <a:rPr lang="ko-KR" altLang="en-US" sz="1300" b="1" dirty="0">
                <a:solidFill>
                  <a:srgbClr val="2E3F4F"/>
                </a:solidFill>
              </a:rPr>
              <a:t>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실행파일이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정제한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범죄자 유형별</a:t>
            </a:r>
            <a:r>
              <a:rPr lang="en-US" altLang="ko-KR" sz="1300" b="1" dirty="0">
                <a:solidFill>
                  <a:srgbClr val="2E3F4F"/>
                </a:solidFill>
              </a:rPr>
              <a:t>(</a:t>
            </a:r>
            <a:r>
              <a:rPr lang="ko-KR" altLang="en-US" sz="1300" b="1" dirty="0">
                <a:solidFill>
                  <a:srgbClr val="2E3F4F"/>
                </a:solidFill>
              </a:rPr>
              <a:t>일반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미성년자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정신장애</a:t>
            </a:r>
            <a:r>
              <a:rPr lang="en-US" altLang="ko-KR" sz="1300" b="1" dirty="0">
                <a:solidFill>
                  <a:srgbClr val="2E3F4F"/>
                </a:solidFill>
              </a:rPr>
              <a:t>)</a:t>
            </a:r>
            <a:r>
              <a:rPr lang="ko-KR" altLang="en-US" sz="1300" b="1" dirty="0">
                <a:solidFill>
                  <a:srgbClr val="2E3F4F"/>
                </a:solidFill>
              </a:rPr>
              <a:t>들의 강력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사기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마약범행동기의 대한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강도범죄의 강도수법과 범죄들에 사용된 범행도구에 대한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rgbClr val="2E3F4F"/>
                </a:solidFill>
              </a:rPr>
              <a:t>14</a:t>
            </a:r>
            <a:r>
              <a:rPr lang="ko-KR" altLang="en-US" sz="1300" b="1" dirty="0">
                <a:solidFill>
                  <a:srgbClr val="2E3F4F"/>
                </a:solidFill>
              </a:rPr>
              <a:t>세 부터 인구와 범죄자의 연도별 인구에 대한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범죄 발생부터 검거와 인지까지의 기간과 검거와 수사단서에 대한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</p:txBody>
      </p:sp>
      <p:sp>
        <p:nvSpPr>
          <p:cNvPr id="46" name="물결 45">
            <a:extLst>
              <a:ext uri="{FF2B5EF4-FFF2-40B4-BE49-F238E27FC236}">
                <a16:creationId xmlns:a16="http://schemas.microsoft.com/office/drawing/2014/main" id="{3F5FD009-C2C4-4CD9-B0EA-C71253AFDE18}"/>
              </a:ext>
            </a:extLst>
          </p:cNvPr>
          <p:cNvSpPr/>
          <p:nvPr/>
        </p:nvSpPr>
        <p:spPr>
          <a:xfrm>
            <a:off x="9547877" y="549002"/>
            <a:ext cx="436151" cy="252652"/>
          </a:xfrm>
          <a:prstGeom prst="wave">
            <a:avLst/>
          </a:prstGeom>
          <a:solidFill>
            <a:srgbClr val="BC8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CBB725-51B5-473B-AAE7-D8FE743DD505}"/>
              </a:ext>
            </a:extLst>
          </p:cNvPr>
          <p:cNvSpPr txBox="1"/>
          <p:nvPr/>
        </p:nvSpPr>
        <p:spPr>
          <a:xfrm>
            <a:off x="9984028" y="418054"/>
            <a:ext cx="2030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생략을 의미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디렉토리가 생성된 상태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52AE877-5D9B-49E1-8982-7AC16ED6D900}"/>
              </a:ext>
            </a:extLst>
          </p:cNvPr>
          <p:cNvCxnSpPr/>
          <p:nvPr/>
        </p:nvCxnSpPr>
        <p:spPr>
          <a:xfrm>
            <a:off x="9765952" y="964110"/>
            <a:ext cx="0" cy="311150"/>
          </a:xfrm>
          <a:prstGeom prst="line">
            <a:avLst/>
          </a:prstGeom>
          <a:ln w="1905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ABC3A1-A280-470F-9581-5B0B6C930EB0}"/>
              </a:ext>
            </a:extLst>
          </p:cNvPr>
          <p:cNvSpPr/>
          <p:nvPr/>
        </p:nvSpPr>
        <p:spPr>
          <a:xfrm>
            <a:off x="5347212" y="744510"/>
            <a:ext cx="124681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csv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C30C7C-3F9E-4232-AAB0-1EC96EFDF523}"/>
              </a:ext>
            </a:extLst>
          </p:cNvPr>
          <p:cNvSpPr/>
          <p:nvPr/>
        </p:nvSpPr>
        <p:spPr>
          <a:xfrm>
            <a:off x="7044917" y="738722"/>
            <a:ext cx="173457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2E3F4F"/>
                </a:solidFill>
              </a:rPr>
              <a:t>crime_motive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3DE8EB-FB5B-4564-AD1A-16AD22B1BB87}"/>
              </a:ext>
            </a:extLst>
          </p:cNvPr>
          <p:cNvSpPr/>
          <p:nvPr/>
        </p:nvSpPr>
        <p:spPr>
          <a:xfrm>
            <a:off x="7044917" y="1291372"/>
            <a:ext cx="173457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2E3F4F"/>
                </a:solidFill>
              </a:rPr>
              <a:t>crimetool_and</a:t>
            </a:r>
            <a:r>
              <a:rPr lang="en-US" altLang="ko-KR" sz="1600" b="1" dirty="0">
                <a:solidFill>
                  <a:srgbClr val="2E3F4F"/>
                </a:solidFill>
              </a:rPr>
              <a:t>_</a:t>
            </a:r>
          </a:p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robbery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41A63CE-B20E-4A01-9315-2EDE14EEDBFE}"/>
              </a:ext>
            </a:extLst>
          </p:cNvPr>
          <p:cNvSpPr/>
          <p:nvPr/>
        </p:nvSpPr>
        <p:spPr>
          <a:xfrm>
            <a:off x="7057940" y="1813229"/>
            <a:ext cx="1721552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population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5A2090D-DBC5-4EE5-81D2-5F6EDBAD3D1C}"/>
              </a:ext>
            </a:extLst>
          </p:cNvPr>
          <p:cNvSpPr/>
          <p:nvPr/>
        </p:nvSpPr>
        <p:spPr>
          <a:xfrm>
            <a:off x="7057940" y="2337314"/>
            <a:ext cx="1721551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recognition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74FD496-2C55-410D-BD95-687814163490}"/>
              </a:ext>
            </a:extLst>
          </p:cNvPr>
          <p:cNvGrpSpPr/>
          <p:nvPr/>
        </p:nvGrpSpPr>
        <p:grpSpPr>
          <a:xfrm>
            <a:off x="2637996" y="2822263"/>
            <a:ext cx="6659547" cy="401742"/>
            <a:chOff x="2706122" y="2555673"/>
            <a:chExt cx="7991998" cy="288032"/>
          </a:xfrm>
        </p:grpSpPr>
        <p:sp>
          <p:nvSpPr>
            <p:cNvPr id="115" name="물결 114">
              <a:extLst>
                <a:ext uri="{FF2B5EF4-FFF2-40B4-BE49-F238E27FC236}">
                  <a16:creationId xmlns:a16="http://schemas.microsoft.com/office/drawing/2014/main" id="{02224276-F34F-46C9-A6FF-FE1EE8312FB1}"/>
                </a:ext>
              </a:extLst>
            </p:cNvPr>
            <p:cNvSpPr/>
            <p:nvPr/>
          </p:nvSpPr>
          <p:spPr>
            <a:xfrm>
              <a:off x="2706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물결 115">
              <a:extLst>
                <a:ext uri="{FF2B5EF4-FFF2-40B4-BE49-F238E27FC236}">
                  <a16:creationId xmlns:a16="http://schemas.microsoft.com/office/drawing/2014/main" id="{5C8F75A5-C876-4004-9060-9ED2DE1D2428}"/>
                </a:ext>
              </a:extLst>
            </p:cNvPr>
            <p:cNvSpPr/>
            <p:nvPr/>
          </p:nvSpPr>
          <p:spPr>
            <a:xfrm>
              <a:off x="4038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물결 116">
              <a:extLst>
                <a:ext uri="{FF2B5EF4-FFF2-40B4-BE49-F238E27FC236}">
                  <a16:creationId xmlns:a16="http://schemas.microsoft.com/office/drawing/2014/main" id="{1C6C5B83-8966-4467-B9AB-F7D5E1394C07}"/>
                </a:ext>
              </a:extLst>
            </p:cNvPr>
            <p:cNvSpPr/>
            <p:nvPr/>
          </p:nvSpPr>
          <p:spPr>
            <a:xfrm>
              <a:off x="5370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물결 117">
              <a:extLst>
                <a:ext uri="{FF2B5EF4-FFF2-40B4-BE49-F238E27FC236}">
                  <a16:creationId xmlns:a16="http://schemas.microsoft.com/office/drawing/2014/main" id="{21900A8E-781C-4107-8206-8B2BFCC9FFDF}"/>
                </a:ext>
              </a:extLst>
            </p:cNvPr>
            <p:cNvSpPr/>
            <p:nvPr/>
          </p:nvSpPr>
          <p:spPr>
            <a:xfrm>
              <a:off x="6702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물결 118">
              <a:extLst>
                <a:ext uri="{FF2B5EF4-FFF2-40B4-BE49-F238E27FC236}">
                  <a16:creationId xmlns:a16="http://schemas.microsoft.com/office/drawing/2014/main" id="{EEDAA2C7-09E7-44D0-8B39-20003E445714}"/>
                </a:ext>
              </a:extLst>
            </p:cNvPr>
            <p:cNvSpPr/>
            <p:nvPr/>
          </p:nvSpPr>
          <p:spPr>
            <a:xfrm>
              <a:off x="8034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물결 119">
              <a:extLst>
                <a:ext uri="{FF2B5EF4-FFF2-40B4-BE49-F238E27FC236}">
                  <a16:creationId xmlns:a16="http://schemas.microsoft.com/office/drawing/2014/main" id="{81A41C82-1CFB-4A67-B168-B6309F693B87}"/>
                </a:ext>
              </a:extLst>
            </p:cNvPr>
            <p:cNvSpPr/>
            <p:nvPr/>
          </p:nvSpPr>
          <p:spPr>
            <a:xfrm>
              <a:off x="9366120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타원 72">
            <a:extLst>
              <a:ext uri="{FF2B5EF4-FFF2-40B4-BE49-F238E27FC236}">
                <a16:creationId xmlns:a16="http://schemas.microsoft.com/office/drawing/2014/main" id="{D1ABA8B9-1DDC-43F6-962C-B7681F88BA56}"/>
              </a:ext>
            </a:extLst>
          </p:cNvPr>
          <p:cNvSpPr/>
          <p:nvPr/>
        </p:nvSpPr>
        <p:spPr>
          <a:xfrm>
            <a:off x="5214023" y="600493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ABDF269-982A-4D19-B1E4-C0BABF1E0AC4}"/>
              </a:ext>
            </a:extLst>
          </p:cNvPr>
          <p:cNvCxnSpPr/>
          <p:nvPr/>
        </p:nvCxnSpPr>
        <p:spPr>
          <a:xfrm>
            <a:off x="3658220" y="225242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34D32A98-9E1F-4454-ACDD-341B3A5DD45C}"/>
              </a:ext>
            </a:extLst>
          </p:cNvPr>
          <p:cNvSpPr/>
          <p:nvPr/>
        </p:nvSpPr>
        <p:spPr>
          <a:xfrm>
            <a:off x="2569625" y="4874939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2-1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7" name="슬라이드 번호 개체 틀 3">
            <a:extLst>
              <a:ext uri="{FF2B5EF4-FFF2-40B4-BE49-F238E27FC236}">
                <a16:creationId xmlns:a16="http://schemas.microsoft.com/office/drawing/2014/main" id="{AFC7F7FE-4562-4971-90E3-22A8AFB7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270" y="6492542"/>
            <a:ext cx="2743200" cy="365125"/>
          </a:xfrm>
        </p:spPr>
        <p:txBody>
          <a:bodyPr/>
          <a:lstStyle/>
          <a:p>
            <a:fld id="{9641D83A-186D-4B44-B79C-857F688EC6E1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0A670F7-92C8-43BB-8004-B8433F7D6E14}"/>
              </a:ext>
            </a:extLst>
          </p:cNvPr>
          <p:cNvSpPr/>
          <p:nvPr/>
        </p:nvSpPr>
        <p:spPr>
          <a:xfrm>
            <a:off x="201023" y="151952"/>
            <a:ext cx="732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11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ko-KR" altLang="en-US" b="1" spc="300" dirty="0">
                <a:solidFill>
                  <a:srgbClr val="113947"/>
                </a:solidFill>
                <a:latin typeface="+mj-ea"/>
                <a:ea typeface="+mj-ea"/>
              </a:rPr>
              <a:t>디렉토리 구조 및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6BE345E-8D52-4B2A-8540-797264260782}"/>
              </a:ext>
            </a:extLst>
          </p:cNvPr>
          <p:cNvSpPr/>
          <p:nvPr/>
        </p:nvSpPr>
        <p:spPr>
          <a:xfrm>
            <a:off x="2877334" y="746709"/>
            <a:ext cx="2097351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rgbClr val="2E3F4F"/>
                </a:solidFill>
              </a:rPr>
              <a:t>python_workscpace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DEA7DE0-2FF2-46DF-981A-E5C7A1CAD358}"/>
              </a:ext>
            </a:extLst>
          </p:cNvPr>
          <p:cNvCxnSpPr>
            <a:cxnSpLocks/>
            <a:stCxn id="69" idx="3"/>
            <a:endCxn id="51" idx="1"/>
          </p:cNvCxnSpPr>
          <p:nvPr/>
        </p:nvCxnSpPr>
        <p:spPr>
          <a:xfrm flipV="1">
            <a:off x="4974685" y="964110"/>
            <a:ext cx="372527" cy="2199"/>
          </a:xfrm>
          <a:prstGeom prst="line">
            <a:avLst/>
          </a:prstGeom>
          <a:ln w="1905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CB438566-FB81-448E-AB36-469110F631CC}"/>
              </a:ext>
            </a:extLst>
          </p:cNvPr>
          <p:cNvSpPr/>
          <p:nvPr/>
        </p:nvSpPr>
        <p:spPr>
          <a:xfrm>
            <a:off x="2753028" y="612671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314EF3E-AE35-40FF-ABF2-3F0E65EE31E5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 flipV="1">
            <a:off x="6594022" y="958322"/>
            <a:ext cx="450895" cy="5788"/>
          </a:xfrm>
          <a:prstGeom prst="line">
            <a:avLst/>
          </a:prstGeom>
          <a:ln w="1905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321385E-DDB4-44CF-9B7E-6B54A927AEFD}"/>
              </a:ext>
            </a:extLst>
          </p:cNvPr>
          <p:cNvCxnSpPr>
            <a:cxnSpLocks/>
            <a:stCxn id="51" idx="3"/>
            <a:endCxn id="59" idx="1"/>
          </p:cNvCxnSpPr>
          <p:nvPr/>
        </p:nvCxnSpPr>
        <p:spPr>
          <a:xfrm>
            <a:off x="6594022" y="964110"/>
            <a:ext cx="450895" cy="546862"/>
          </a:xfrm>
          <a:prstGeom prst="bentConnector3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6CA352F9-D6E0-4C61-A1AA-F837909EDA2E}"/>
              </a:ext>
            </a:extLst>
          </p:cNvPr>
          <p:cNvCxnSpPr>
            <a:cxnSpLocks/>
            <a:stCxn id="51" idx="3"/>
            <a:endCxn id="60" idx="1"/>
          </p:cNvCxnSpPr>
          <p:nvPr/>
        </p:nvCxnSpPr>
        <p:spPr>
          <a:xfrm>
            <a:off x="6594022" y="964110"/>
            <a:ext cx="463918" cy="1068719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36D2CC0-1DA4-460E-81F7-338A7F17DC6B}"/>
              </a:ext>
            </a:extLst>
          </p:cNvPr>
          <p:cNvCxnSpPr>
            <a:cxnSpLocks/>
            <a:stCxn id="51" idx="3"/>
            <a:endCxn id="62" idx="1"/>
          </p:cNvCxnSpPr>
          <p:nvPr/>
        </p:nvCxnSpPr>
        <p:spPr>
          <a:xfrm>
            <a:off x="6594022" y="964110"/>
            <a:ext cx="463918" cy="159280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3EA6B3F9-784A-4ECB-8812-8EBED5D3D0F5}"/>
              </a:ext>
            </a:extLst>
          </p:cNvPr>
          <p:cNvCxnSpPr>
            <a:cxnSpLocks/>
          </p:cNvCxnSpPr>
          <p:nvPr/>
        </p:nvCxnSpPr>
        <p:spPr>
          <a:xfrm>
            <a:off x="6825981" y="2465364"/>
            <a:ext cx="0" cy="456067"/>
          </a:xfrm>
          <a:prstGeom prst="line">
            <a:avLst/>
          </a:prstGeom>
          <a:ln w="1905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5DEF560-2039-42B0-8294-8A5159AB1D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27898" y="1805463"/>
            <a:ext cx="1863940" cy="169657"/>
          </a:xfrm>
          <a:prstGeom prst="bentConnector3">
            <a:avLst>
              <a:gd name="adj1" fmla="val -2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DDD9D8B4-9FE9-427F-816C-87021956FDB7}"/>
              </a:ext>
            </a:extLst>
          </p:cNvPr>
          <p:cNvSpPr/>
          <p:nvPr/>
        </p:nvSpPr>
        <p:spPr>
          <a:xfrm>
            <a:off x="2569625" y="5253762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2-2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4F7956B-D2CF-49C0-83CA-2AF54B4B6FAB}"/>
              </a:ext>
            </a:extLst>
          </p:cNvPr>
          <p:cNvSpPr/>
          <p:nvPr/>
        </p:nvSpPr>
        <p:spPr>
          <a:xfrm>
            <a:off x="2569625" y="5665033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2-3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20C4812-2602-4F32-9062-650B1B066E2D}"/>
              </a:ext>
            </a:extLst>
          </p:cNvPr>
          <p:cNvSpPr/>
          <p:nvPr/>
        </p:nvSpPr>
        <p:spPr>
          <a:xfrm>
            <a:off x="2569625" y="6070549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2-4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A1C79AF-9C66-4403-AD3D-8A250FF453F6}"/>
              </a:ext>
            </a:extLst>
          </p:cNvPr>
          <p:cNvSpPr/>
          <p:nvPr/>
        </p:nvSpPr>
        <p:spPr>
          <a:xfrm>
            <a:off x="2569625" y="4457133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7767A47-1B33-4C3E-9790-66A800455600}"/>
              </a:ext>
            </a:extLst>
          </p:cNvPr>
          <p:cNvSpPr/>
          <p:nvPr/>
        </p:nvSpPr>
        <p:spPr>
          <a:xfrm>
            <a:off x="2569625" y="4056345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C02C20D-9E83-4565-899E-3F9DFCFBBEAC}"/>
              </a:ext>
            </a:extLst>
          </p:cNvPr>
          <p:cNvSpPr/>
          <p:nvPr/>
        </p:nvSpPr>
        <p:spPr>
          <a:xfrm>
            <a:off x="6809979" y="539824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2-1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80D092E-DF2E-42D9-9EFD-DC7AB2E52075}"/>
              </a:ext>
            </a:extLst>
          </p:cNvPr>
          <p:cNvSpPr/>
          <p:nvPr/>
        </p:nvSpPr>
        <p:spPr>
          <a:xfrm>
            <a:off x="6809979" y="1174905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2-2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B8CF22A-6000-4EB2-92A1-3F3CD3C5F2D0}"/>
              </a:ext>
            </a:extLst>
          </p:cNvPr>
          <p:cNvSpPr/>
          <p:nvPr/>
        </p:nvSpPr>
        <p:spPr>
          <a:xfrm>
            <a:off x="6803396" y="1700667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2-3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8F472D89-9F7D-4E4E-8AEB-4D53DB31163F}"/>
              </a:ext>
            </a:extLst>
          </p:cNvPr>
          <p:cNvSpPr/>
          <p:nvPr/>
        </p:nvSpPr>
        <p:spPr>
          <a:xfrm>
            <a:off x="6809979" y="2199598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2-4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40181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C367F3-4681-4DAF-AF9E-E03564B301A3}"/>
              </a:ext>
            </a:extLst>
          </p:cNvPr>
          <p:cNvSpPr/>
          <p:nvPr/>
        </p:nvSpPr>
        <p:spPr>
          <a:xfrm>
            <a:off x="2637996" y="980671"/>
            <a:ext cx="6652054" cy="3185149"/>
          </a:xfrm>
          <a:prstGeom prst="rect">
            <a:avLst/>
          </a:prstGeom>
          <a:solidFill>
            <a:srgbClr val="FFF7FB"/>
          </a:solidFill>
          <a:ln w="19050">
            <a:solidFill>
              <a:srgbClr val="FFB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90DA2B5-77E0-40AA-9F50-6868A83CD364}"/>
              </a:ext>
            </a:extLst>
          </p:cNvPr>
          <p:cNvGrpSpPr/>
          <p:nvPr/>
        </p:nvGrpSpPr>
        <p:grpSpPr>
          <a:xfrm>
            <a:off x="2637996" y="989425"/>
            <a:ext cx="6659547" cy="401742"/>
            <a:chOff x="2706122" y="2555673"/>
            <a:chExt cx="7991998" cy="288032"/>
          </a:xfrm>
        </p:grpSpPr>
        <p:sp>
          <p:nvSpPr>
            <p:cNvPr id="45" name="물결 44">
              <a:extLst>
                <a:ext uri="{FF2B5EF4-FFF2-40B4-BE49-F238E27FC236}">
                  <a16:creationId xmlns:a16="http://schemas.microsoft.com/office/drawing/2014/main" id="{65FA2070-2A07-4C5A-A784-AF539C529F4F}"/>
                </a:ext>
              </a:extLst>
            </p:cNvPr>
            <p:cNvSpPr/>
            <p:nvPr/>
          </p:nvSpPr>
          <p:spPr>
            <a:xfrm>
              <a:off x="2706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물결 49">
              <a:extLst>
                <a:ext uri="{FF2B5EF4-FFF2-40B4-BE49-F238E27FC236}">
                  <a16:creationId xmlns:a16="http://schemas.microsoft.com/office/drawing/2014/main" id="{76526F55-E143-4816-A913-FDEB46951034}"/>
                </a:ext>
              </a:extLst>
            </p:cNvPr>
            <p:cNvSpPr/>
            <p:nvPr/>
          </p:nvSpPr>
          <p:spPr>
            <a:xfrm>
              <a:off x="4038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물결 50">
              <a:extLst>
                <a:ext uri="{FF2B5EF4-FFF2-40B4-BE49-F238E27FC236}">
                  <a16:creationId xmlns:a16="http://schemas.microsoft.com/office/drawing/2014/main" id="{B27D19E5-8BA2-4842-88CA-BCB4B55A53A0}"/>
                </a:ext>
              </a:extLst>
            </p:cNvPr>
            <p:cNvSpPr/>
            <p:nvPr/>
          </p:nvSpPr>
          <p:spPr>
            <a:xfrm>
              <a:off x="5370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물결 51">
              <a:extLst>
                <a:ext uri="{FF2B5EF4-FFF2-40B4-BE49-F238E27FC236}">
                  <a16:creationId xmlns:a16="http://schemas.microsoft.com/office/drawing/2014/main" id="{258AEB53-B548-4DB3-B237-72435B9F306C}"/>
                </a:ext>
              </a:extLst>
            </p:cNvPr>
            <p:cNvSpPr/>
            <p:nvPr/>
          </p:nvSpPr>
          <p:spPr>
            <a:xfrm>
              <a:off x="6702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물결 52">
              <a:extLst>
                <a:ext uri="{FF2B5EF4-FFF2-40B4-BE49-F238E27FC236}">
                  <a16:creationId xmlns:a16="http://schemas.microsoft.com/office/drawing/2014/main" id="{B142FA4B-A2AD-4C19-9C5F-3366639446E5}"/>
                </a:ext>
              </a:extLst>
            </p:cNvPr>
            <p:cNvSpPr/>
            <p:nvPr/>
          </p:nvSpPr>
          <p:spPr>
            <a:xfrm>
              <a:off x="8034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물결 54">
              <a:extLst>
                <a:ext uri="{FF2B5EF4-FFF2-40B4-BE49-F238E27FC236}">
                  <a16:creationId xmlns:a16="http://schemas.microsoft.com/office/drawing/2014/main" id="{8447F291-E8BE-4613-8161-D04F7C3E29AC}"/>
                </a:ext>
              </a:extLst>
            </p:cNvPr>
            <p:cNvSpPr/>
            <p:nvPr/>
          </p:nvSpPr>
          <p:spPr>
            <a:xfrm>
              <a:off x="9366120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CDAA2E-24E9-125C-2780-F877319FD7D0}"/>
              </a:ext>
            </a:extLst>
          </p:cNvPr>
          <p:cNvSpPr txBox="1"/>
          <p:nvPr/>
        </p:nvSpPr>
        <p:spPr>
          <a:xfrm>
            <a:off x="2884821" y="4395170"/>
            <a:ext cx="853159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rgbClr val="2E3F4F"/>
                </a:solidFill>
              </a:rPr>
              <a:t>Project </a:t>
            </a:r>
            <a:r>
              <a:rPr lang="ko-KR" altLang="en-US" sz="1300" b="1" dirty="0">
                <a:solidFill>
                  <a:srgbClr val="2E3F4F"/>
                </a:solidFill>
              </a:rPr>
              <a:t>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절도수법별  발생과 검거 횟수에 대한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범죄발생에 대한 시간과 장소에 대한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 err="1">
                <a:solidFill>
                  <a:srgbClr val="2E3F4F"/>
                </a:solidFill>
              </a:rPr>
              <a:t>정제전</a:t>
            </a:r>
            <a:r>
              <a:rPr lang="ko-KR" altLang="en-US" sz="1300" b="1" dirty="0">
                <a:solidFill>
                  <a:srgbClr val="2E3F4F"/>
                </a:solidFill>
              </a:rPr>
              <a:t> 원본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저장된 디렉토리 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범죄자 유형별</a:t>
            </a:r>
            <a:r>
              <a:rPr lang="en-US" altLang="ko-KR" sz="1300" b="1" dirty="0">
                <a:solidFill>
                  <a:srgbClr val="2E3F4F"/>
                </a:solidFill>
              </a:rPr>
              <a:t>(</a:t>
            </a:r>
            <a:r>
              <a:rPr lang="ko-KR" altLang="en-US" sz="1300" b="1" dirty="0">
                <a:solidFill>
                  <a:srgbClr val="2E3F4F"/>
                </a:solidFill>
              </a:rPr>
              <a:t>일반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미성년자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정신장애</a:t>
            </a:r>
            <a:r>
              <a:rPr lang="en-US" altLang="ko-KR" sz="1300" b="1" dirty="0">
                <a:solidFill>
                  <a:srgbClr val="2E3F4F"/>
                </a:solidFill>
              </a:rPr>
              <a:t>)</a:t>
            </a:r>
            <a:r>
              <a:rPr lang="ko-KR" altLang="en-US" sz="1300" b="1" dirty="0">
                <a:solidFill>
                  <a:srgbClr val="2E3F4F"/>
                </a:solidFill>
              </a:rPr>
              <a:t>들의 강력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사기</a:t>
            </a:r>
            <a:r>
              <a:rPr lang="en-US" altLang="ko-KR" sz="1300" b="1" dirty="0">
                <a:solidFill>
                  <a:srgbClr val="2E3F4F"/>
                </a:solidFill>
              </a:rPr>
              <a:t>,</a:t>
            </a:r>
            <a:r>
              <a:rPr lang="ko-KR" altLang="en-US" sz="1300" b="1" dirty="0">
                <a:solidFill>
                  <a:srgbClr val="2E3F4F"/>
                </a:solidFill>
              </a:rPr>
              <a:t>마약범행동기의 대한 원본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강도범죄의 강도수법과 범죄들에 사용된 범행도구에 대한 원본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b="1" dirty="0">
              <a:solidFill>
                <a:srgbClr val="2E3F4F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3DE8EB-FB5B-4564-AD1A-16AD22B1BB87}"/>
              </a:ext>
            </a:extLst>
          </p:cNvPr>
          <p:cNvSpPr/>
          <p:nvPr/>
        </p:nvSpPr>
        <p:spPr>
          <a:xfrm>
            <a:off x="7102395" y="2012075"/>
            <a:ext cx="1734298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2E3F4F"/>
                </a:solidFill>
              </a:rPr>
              <a:t>time_and_place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25" name="슬라이드 번호 개체 틀 3">
            <a:extLst>
              <a:ext uri="{FF2B5EF4-FFF2-40B4-BE49-F238E27FC236}">
                <a16:creationId xmlns:a16="http://schemas.microsoft.com/office/drawing/2014/main" id="{5347382A-6961-4293-88DF-286FDDC9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270" y="6492542"/>
            <a:ext cx="2743200" cy="365125"/>
          </a:xfrm>
        </p:spPr>
        <p:txBody>
          <a:bodyPr/>
          <a:lstStyle/>
          <a:p>
            <a:fld id="{9641D83A-186D-4B44-B79C-857F688EC6E1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3ADB8-8B17-4174-A308-C2175C6A72EC}"/>
              </a:ext>
            </a:extLst>
          </p:cNvPr>
          <p:cNvSpPr/>
          <p:nvPr/>
        </p:nvSpPr>
        <p:spPr>
          <a:xfrm>
            <a:off x="7102394" y="1452287"/>
            <a:ext cx="1734297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theft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60" name="물결 59">
            <a:extLst>
              <a:ext uri="{FF2B5EF4-FFF2-40B4-BE49-F238E27FC236}">
                <a16:creationId xmlns:a16="http://schemas.microsoft.com/office/drawing/2014/main" id="{0D716698-83A9-4A1A-9C6F-67522C943A9B}"/>
              </a:ext>
            </a:extLst>
          </p:cNvPr>
          <p:cNvSpPr/>
          <p:nvPr/>
        </p:nvSpPr>
        <p:spPr>
          <a:xfrm>
            <a:off x="9547877" y="968102"/>
            <a:ext cx="436151" cy="252652"/>
          </a:xfrm>
          <a:prstGeom prst="wave">
            <a:avLst/>
          </a:prstGeom>
          <a:solidFill>
            <a:srgbClr val="BC8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2FA13-858E-4034-8F15-A039C7A7A9E8}"/>
              </a:ext>
            </a:extLst>
          </p:cNvPr>
          <p:cNvSpPr txBox="1"/>
          <p:nvPr/>
        </p:nvSpPr>
        <p:spPr>
          <a:xfrm>
            <a:off x="9984028" y="837154"/>
            <a:ext cx="2030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생략을 의미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디렉토리가 생성된 상태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C69F9E2-4BDE-4B10-B2F4-C84C7E52D91C}"/>
              </a:ext>
            </a:extLst>
          </p:cNvPr>
          <p:cNvCxnSpPr/>
          <p:nvPr/>
        </p:nvCxnSpPr>
        <p:spPr>
          <a:xfrm>
            <a:off x="9765952" y="1391167"/>
            <a:ext cx="0" cy="311150"/>
          </a:xfrm>
          <a:prstGeom prst="line">
            <a:avLst/>
          </a:prstGeom>
          <a:ln w="1905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BE6391-69C5-439A-8585-145274D5E29C}"/>
              </a:ext>
            </a:extLst>
          </p:cNvPr>
          <p:cNvSpPr/>
          <p:nvPr/>
        </p:nvSpPr>
        <p:spPr>
          <a:xfrm>
            <a:off x="201023" y="151952"/>
            <a:ext cx="732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11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ko-KR" altLang="en-US" b="1" spc="300" dirty="0">
                <a:solidFill>
                  <a:srgbClr val="113947"/>
                </a:solidFill>
                <a:latin typeface="+mj-ea"/>
                <a:ea typeface="+mj-ea"/>
              </a:rPr>
              <a:t>디렉토리 구조 및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1CFD56C-61BD-4703-BA59-AF3594AE9B4B}"/>
              </a:ext>
            </a:extLst>
          </p:cNvPr>
          <p:cNvCxnSpPr>
            <a:cxnSpLocks/>
            <a:stCxn id="52" idx="2"/>
          </p:cNvCxnSpPr>
          <p:nvPr/>
        </p:nvCxnSpPr>
        <p:spPr>
          <a:xfrm rot="16200000" flipH="1">
            <a:off x="6643220" y="1220461"/>
            <a:ext cx="338686" cy="579662"/>
          </a:xfrm>
          <a:prstGeom prst="bentConnector4">
            <a:avLst>
              <a:gd name="adj1" fmla="val 106392"/>
              <a:gd name="adj2" fmla="val 9786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D362AA6B-2C71-4D36-BC09-D6E343DA1226}"/>
              </a:ext>
            </a:extLst>
          </p:cNvPr>
          <p:cNvCxnSpPr>
            <a:cxnSpLocks/>
            <a:stCxn id="52" idx="2"/>
          </p:cNvCxnSpPr>
          <p:nvPr/>
        </p:nvCxnSpPr>
        <p:spPr>
          <a:xfrm rot="16200000" flipH="1">
            <a:off x="6371075" y="1492606"/>
            <a:ext cx="890726" cy="587412"/>
          </a:xfrm>
          <a:prstGeom prst="bentConnector3">
            <a:avLst>
              <a:gd name="adj1" fmla="val 10190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BF663FE0-9E1C-4A0D-A5B6-9D244970F435}"/>
              </a:ext>
            </a:extLst>
          </p:cNvPr>
          <p:cNvSpPr/>
          <p:nvPr/>
        </p:nvSpPr>
        <p:spPr>
          <a:xfrm>
            <a:off x="6906119" y="1309915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2-5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CA20476-54EF-4FDD-A4FE-98C3DEC72A1A}"/>
              </a:ext>
            </a:extLst>
          </p:cNvPr>
          <p:cNvSpPr/>
          <p:nvPr/>
        </p:nvSpPr>
        <p:spPr>
          <a:xfrm>
            <a:off x="6902044" y="1840163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2-6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7168245-E292-4012-8C21-2E03507E7C04}"/>
              </a:ext>
            </a:extLst>
          </p:cNvPr>
          <p:cNvSpPr/>
          <p:nvPr/>
        </p:nvSpPr>
        <p:spPr>
          <a:xfrm>
            <a:off x="2483800" y="4885054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2-5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5F47DB8-4E04-4863-9994-EAA0BCF108A1}"/>
              </a:ext>
            </a:extLst>
          </p:cNvPr>
          <p:cNvSpPr/>
          <p:nvPr/>
        </p:nvSpPr>
        <p:spPr>
          <a:xfrm>
            <a:off x="2483800" y="5283346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2-6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72C0313-3DBC-4696-9211-971F72685779}"/>
              </a:ext>
            </a:extLst>
          </p:cNvPr>
          <p:cNvSpPr/>
          <p:nvPr/>
        </p:nvSpPr>
        <p:spPr>
          <a:xfrm>
            <a:off x="2483800" y="5699938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9588C192-D92B-49AB-AEB5-090E08D42024}"/>
              </a:ext>
            </a:extLst>
          </p:cNvPr>
          <p:cNvCxnSpPr>
            <a:cxnSpLocks/>
            <a:endCxn id="77" idx="1"/>
          </p:cNvCxnSpPr>
          <p:nvPr/>
        </p:nvCxnSpPr>
        <p:spPr>
          <a:xfrm rot="16200000" flipH="1">
            <a:off x="4057256" y="1975653"/>
            <a:ext cx="1424992" cy="25602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D0234B-6296-48A4-9279-C52329C4CFBD}"/>
              </a:ext>
            </a:extLst>
          </p:cNvPr>
          <p:cNvSpPr/>
          <p:nvPr/>
        </p:nvSpPr>
        <p:spPr>
          <a:xfrm>
            <a:off x="7102116" y="2599692"/>
            <a:ext cx="173457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2E3F4F"/>
                </a:solidFill>
              </a:rPr>
              <a:t>crime_motive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9B3846-EE0C-470A-A402-AA8F5735157C}"/>
              </a:ext>
            </a:extLst>
          </p:cNvPr>
          <p:cNvSpPr/>
          <p:nvPr/>
        </p:nvSpPr>
        <p:spPr>
          <a:xfrm>
            <a:off x="7102116" y="3152342"/>
            <a:ext cx="173457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2E3F4F"/>
                </a:solidFill>
              </a:rPr>
              <a:t>crimetool_and</a:t>
            </a:r>
            <a:r>
              <a:rPr lang="en-US" altLang="ko-KR" sz="1600" b="1" dirty="0">
                <a:solidFill>
                  <a:srgbClr val="2E3F4F"/>
                </a:solidFill>
              </a:rPr>
              <a:t>_</a:t>
            </a:r>
          </a:p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robbery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CC849DC-4E1F-4FFC-9971-98679BD81E4B}"/>
              </a:ext>
            </a:extLst>
          </p:cNvPr>
          <p:cNvSpPr/>
          <p:nvPr/>
        </p:nvSpPr>
        <p:spPr>
          <a:xfrm>
            <a:off x="4897762" y="2596559"/>
            <a:ext cx="1246810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original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BA4D80F-8BC1-4605-A27C-2B9F8453AA6A}"/>
              </a:ext>
            </a:extLst>
          </p:cNvPr>
          <p:cNvCxnSpPr>
            <a:cxnSpLocks/>
            <a:stCxn id="77" idx="3"/>
            <a:endCxn id="74" idx="1"/>
          </p:cNvCxnSpPr>
          <p:nvPr/>
        </p:nvCxnSpPr>
        <p:spPr>
          <a:xfrm>
            <a:off x="6144572" y="2816159"/>
            <a:ext cx="957544" cy="555783"/>
          </a:xfrm>
          <a:prstGeom prst="bentConnector3">
            <a:avLst>
              <a:gd name="adj1" fmla="val 3961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1481CD5-F57D-41F4-8642-1E69CE81BF3D}"/>
              </a:ext>
            </a:extLst>
          </p:cNvPr>
          <p:cNvCxnSpPr>
            <a:stCxn id="77" idx="3"/>
            <a:endCxn id="73" idx="1"/>
          </p:cNvCxnSpPr>
          <p:nvPr/>
        </p:nvCxnSpPr>
        <p:spPr>
          <a:xfrm>
            <a:off x="6144572" y="2816159"/>
            <a:ext cx="957544" cy="313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>
            <a:extLst>
              <a:ext uri="{FF2B5EF4-FFF2-40B4-BE49-F238E27FC236}">
                <a16:creationId xmlns:a16="http://schemas.microsoft.com/office/drawing/2014/main" id="{1BCF87E4-AA03-413B-BF90-F0C4BD0CF8EE}"/>
              </a:ext>
            </a:extLst>
          </p:cNvPr>
          <p:cNvSpPr/>
          <p:nvPr/>
        </p:nvSpPr>
        <p:spPr>
          <a:xfrm>
            <a:off x="4697251" y="2451275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0220DC4-A895-438E-844C-77773222A403}"/>
              </a:ext>
            </a:extLst>
          </p:cNvPr>
          <p:cNvSpPr/>
          <p:nvPr/>
        </p:nvSpPr>
        <p:spPr>
          <a:xfrm>
            <a:off x="6909633" y="2457030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3-1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F530FC8-7AA4-4E4B-8C9F-C6042043775F}"/>
              </a:ext>
            </a:extLst>
          </p:cNvPr>
          <p:cNvSpPr/>
          <p:nvPr/>
        </p:nvSpPr>
        <p:spPr>
          <a:xfrm>
            <a:off x="6909633" y="3021010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3-2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352DF3A-7F70-4DD9-8252-426DD019D04B}"/>
              </a:ext>
            </a:extLst>
          </p:cNvPr>
          <p:cNvGrpSpPr/>
          <p:nvPr/>
        </p:nvGrpSpPr>
        <p:grpSpPr>
          <a:xfrm>
            <a:off x="2637996" y="3731299"/>
            <a:ext cx="6659548" cy="401742"/>
            <a:chOff x="2706122" y="2555673"/>
            <a:chExt cx="7991998" cy="288032"/>
          </a:xfrm>
        </p:grpSpPr>
        <p:sp>
          <p:nvSpPr>
            <p:cNvPr id="92" name="물결 91">
              <a:extLst>
                <a:ext uri="{FF2B5EF4-FFF2-40B4-BE49-F238E27FC236}">
                  <a16:creationId xmlns:a16="http://schemas.microsoft.com/office/drawing/2014/main" id="{F310E31B-A7B2-4321-A786-0C801F796AFC}"/>
                </a:ext>
              </a:extLst>
            </p:cNvPr>
            <p:cNvSpPr/>
            <p:nvPr/>
          </p:nvSpPr>
          <p:spPr>
            <a:xfrm>
              <a:off x="2706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물결 92">
              <a:extLst>
                <a:ext uri="{FF2B5EF4-FFF2-40B4-BE49-F238E27FC236}">
                  <a16:creationId xmlns:a16="http://schemas.microsoft.com/office/drawing/2014/main" id="{DF709CDD-3450-4FF6-B15D-EBD3170320E4}"/>
                </a:ext>
              </a:extLst>
            </p:cNvPr>
            <p:cNvSpPr/>
            <p:nvPr/>
          </p:nvSpPr>
          <p:spPr>
            <a:xfrm>
              <a:off x="4038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물결 93">
              <a:extLst>
                <a:ext uri="{FF2B5EF4-FFF2-40B4-BE49-F238E27FC236}">
                  <a16:creationId xmlns:a16="http://schemas.microsoft.com/office/drawing/2014/main" id="{67B28313-E0CB-4126-9255-2192009C14AA}"/>
                </a:ext>
              </a:extLst>
            </p:cNvPr>
            <p:cNvSpPr/>
            <p:nvPr/>
          </p:nvSpPr>
          <p:spPr>
            <a:xfrm>
              <a:off x="5370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물결 94">
              <a:extLst>
                <a:ext uri="{FF2B5EF4-FFF2-40B4-BE49-F238E27FC236}">
                  <a16:creationId xmlns:a16="http://schemas.microsoft.com/office/drawing/2014/main" id="{C3B054DB-8293-4E61-893D-C0E91E8FDB5C}"/>
                </a:ext>
              </a:extLst>
            </p:cNvPr>
            <p:cNvSpPr/>
            <p:nvPr/>
          </p:nvSpPr>
          <p:spPr>
            <a:xfrm>
              <a:off x="6702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물결 95">
              <a:extLst>
                <a:ext uri="{FF2B5EF4-FFF2-40B4-BE49-F238E27FC236}">
                  <a16:creationId xmlns:a16="http://schemas.microsoft.com/office/drawing/2014/main" id="{C2A861A9-D8EA-4DF7-A79C-7FCD29F6A2CD}"/>
                </a:ext>
              </a:extLst>
            </p:cNvPr>
            <p:cNvSpPr/>
            <p:nvPr/>
          </p:nvSpPr>
          <p:spPr>
            <a:xfrm>
              <a:off x="8034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물결 96">
              <a:extLst>
                <a:ext uri="{FF2B5EF4-FFF2-40B4-BE49-F238E27FC236}">
                  <a16:creationId xmlns:a16="http://schemas.microsoft.com/office/drawing/2014/main" id="{E393D1FF-3ADF-42B6-B07D-8E2F7D577BF2}"/>
                </a:ext>
              </a:extLst>
            </p:cNvPr>
            <p:cNvSpPr/>
            <p:nvPr/>
          </p:nvSpPr>
          <p:spPr>
            <a:xfrm>
              <a:off x="9366120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8" name="타원 97">
            <a:extLst>
              <a:ext uri="{FF2B5EF4-FFF2-40B4-BE49-F238E27FC236}">
                <a16:creationId xmlns:a16="http://schemas.microsoft.com/office/drawing/2014/main" id="{3DA48DF7-0BCF-4C0A-8DF4-4C497B1A1191}"/>
              </a:ext>
            </a:extLst>
          </p:cNvPr>
          <p:cNvSpPr/>
          <p:nvPr/>
        </p:nvSpPr>
        <p:spPr>
          <a:xfrm>
            <a:off x="2480151" y="6104415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3-1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4BE3E41-18D4-4338-B861-1367D1056FCB}"/>
              </a:ext>
            </a:extLst>
          </p:cNvPr>
          <p:cNvSpPr/>
          <p:nvPr/>
        </p:nvSpPr>
        <p:spPr>
          <a:xfrm>
            <a:off x="2486515" y="6486257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3-2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612FEC09-07CE-4A46-8DEC-0B3FFBCEC021}"/>
              </a:ext>
            </a:extLst>
          </p:cNvPr>
          <p:cNvCxnSpPr>
            <a:cxnSpLocks/>
            <a:stCxn id="77" idx="3"/>
            <a:endCxn id="95" idx="0"/>
          </p:cNvCxnSpPr>
          <p:nvPr/>
        </p:nvCxnSpPr>
        <p:spPr>
          <a:xfrm>
            <a:off x="6144572" y="2816159"/>
            <a:ext cx="378161" cy="965358"/>
          </a:xfrm>
          <a:prstGeom prst="bentConnector4">
            <a:avLst>
              <a:gd name="adj1" fmla="val 101312"/>
              <a:gd name="adj2" fmla="val 10194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60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C367F3-4681-4DAF-AF9E-E03564B301A3}"/>
              </a:ext>
            </a:extLst>
          </p:cNvPr>
          <p:cNvSpPr/>
          <p:nvPr/>
        </p:nvSpPr>
        <p:spPr>
          <a:xfrm>
            <a:off x="2637996" y="980671"/>
            <a:ext cx="6652054" cy="3185149"/>
          </a:xfrm>
          <a:prstGeom prst="rect">
            <a:avLst/>
          </a:prstGeom>
          <a:solidFill>
            <a:srgbClr val="FFF7FB"/>
          </a:solidFill>
          <a:ln w="19050">
            <a:solidFill>
              <a:srgbClr val="FFB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90DA2B5-77E0-40AA-9F50-6868A83CD364}"/>
              </a:ext>
            </a:extLst>
          </p:cNvPr>
          <p:cNvGrpSpPr/>
          <p:nvPr/>
        </p:nvGrpSpPr>
        <p:grpSpPr>
          <a:xfrm>
            <a:off x="2637996" y="989425"/>
            <a:ext cx="6659547" cy="401742"/>
            <a:chOff x="2706122" y="2555673"/>
            <a:chExt cx="7991998" cy="288032"/>
          </a:xfrm>
        </p:grpSpPr>
        <p:sp>
          <p:nvSpPr>
            <p:cNvPr id="45" name="물결 44">
              <a:extLst>
                <a:ext uri="{FF2B5EF4-FFF2-40B4-BE49-F238E27FC236}">
                  <a16:creationId xmlns:a16="http://schemas.microsoft.com/office/drawing/2014/main" id="{65FA2070-2A07-4C5A-A784-AF539C529F4F}"/>
                </a:ext>
              </a:extLst>
            </p:cNvPr>
            <p:cNvSpPr/>
            <p:nvPr/>
          </p:nvSpPr>
          <p:spPr>
            <a:xfrm>
              <a:off x="2706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물결 49">
              <a:extLst>
                <a:ext uri="{FF2B5EF4-FFF2-40B4-BE49-F238E27FC236}">
                  <a16:creationId xmlns:a16="http://schemas.microsoft.com/office/drawing/2014/main" id="{76526F55-E143-4816-A913-FDEB46951034}"/>
                </a:ext>
              </a:extLst>
            </p:cNvPr>
            <p:cNvSpPr/>
            <p:nvPr/>
          </p:nvSpPr>
          <p:spPr>
            <a:xfrm>
              <a:off x="4038122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물결 50">
              <a:extLst>
                <a:ext uri="{FF2B5EF4-FFF2-40B4-BE49-F238E27FC236}">
                  <a16:creationId xmlns:a16="http://schemas.microsoft.com/office/drawing/2014/main" id="{B27D19E5-8BA2-4842-88CA-BCB4B55A53A0}"/>
                </a:ext>
              </a:extLst>
            </p:cNvPr>
            <p:cNvSpPr/>
            <p:nvPr/>
          </p:nvSpPr>
          <p:spPr>
            <a:xfrm>
              <a:off x="5370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물결 51">
              <a:extLst>
                <a:ext uri="{FF2B5EF4-FFF2-40B4-BE49-F238E27FC236}">
                  <a16:creationId xmlns:a16="http://schemas.microsoft.com/office/drawing/2014/main" id="{258AEB53-B548-4DB3-B237-72435B9F306C}"/>
                </a:ext>
              </a:extLst>
            </p:cNvPr>
            <p:cNvSpPr/>
            <p:nvPr/>
          </p:nvSpPr>
          <p:spPr>
            <a:xfrm>
              <a:off x="6702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물결 52">
              <a:extLst>
                <a:ext uri="{FF2B5EF4-FFF2-40B4-BE49-F238E27FC236}">
                  <a16:creationId xmlns:a16="http://schemas.microsoft.com/office/drawing/2014/main" id="{B142FA4B-A2AD-4C19-9C5F-3366639446E5}"/>
                </a:ext>
              </a:extLst>
            </p:cNvPr>
            <p:cNvSpPr/>
            <p:nvPr/>
          </p:nvSpPr>
          <p:spPr>
            <a:xfrm>
              <a:off x="8034121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물결 54">
              <a:extLst>
                <a:ext uri="{FF2B5EF4-FFF2-40B4-BE49-F238E27FC236}">
                  <a16:creationId xmlns:a16="http://schemas.microsoft.com/office/drawing/2014/main" id="{8447F291-E8BE-4613-8161-D04F7C3E29AC}"/>
                </a:ext>
              </a:extLst>
            </p:cNvPr>
            <p:cNvSpPr/>
            <p:nvPr/>
          </p:nvSpPr>
          <p:spPr>
            <a:xfrm>
              <a:off x="9366120" y="2555673"/>
              <a:ext cx="1332000" cy="288032"/>
            </a:xfrm>
            <a:prstGeom prst="wave">
              <a:avLst/>
            </a:prstGeom>
            <a:solidFill>
              <a:srgbClr val="BC8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CDAA2E-24E9-125C-2780-F877319FD7D0}"/>
              </a:ext>
            </a:extLst>
          </p:cNvPr>
          <p:cNvSpPr txBox="1"/>
          <p:nvPr/>
        </p:nvSpPr>
        <p:spPr>
          <a:xfrm>
            <a:off x="2884821" y="4422329"/>
            <a:ext cx="853159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rgbClr val="2E3F4F"/>
                </a:solidFill>
              </a:rPr>
              <a:t>Project </a:t>
            </a:r>
            <a:r>
              <a:rPr lang="ko-KR" altLang="en-US" sz="1300" b="1" dirty="0">
                <a:solidFill>
                  <a:srgbClr val="2E3F4F"/>
                </a:solidFill>
              </a:rPr>
              <a:t>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b="1" dirty="0">
                <a:solidFill>
                  <a:srgbClr val="2E3F4F"/>
                </a:solidFill>
              </a:rPr>
              <a:t>14</a:t>
            </a:r>
            <a:r>
              <a:rPr lang="ko-KR" altLang="en-US" sz="1300" b="1" dirty="0">
                <a:solidFill>
                  <a:srgbClr val="2E3F4F"/>
                </a:solidFill>
              </a:rPr>
              <a:t>세 부터 인구와 범죄자의 연도별 인구에 대한 원본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범죄 발생부터 검거와 인지까지의 기간과 검거와 수사단서에 대한 원본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들어있는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절도수법별  발생과 검거 횟수에 대한 원본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있는 디렉토리</a:t>
            </a:r>
            <a:endParaRPr lang="en-US" altLang="ko-KR" sz="1300" b="1" dirty="0">
              <a:solidFill>
                <a:srgbClr val="2E3F4F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300" b="1" dirty="0">
                <a:solidFill>
                  <a:srgbClr val="2E3F4F"/>
                </a:solidFill>
              </a:rPr>
              <a:t>범죄발생에 대한 시간과 장소에 대한 원본 </a:t>
            </a:r>
            <a:r>
              <a:rPr lang="en-US" altLang="ko-KR" sz="1300" b="1" dirty="0">
                <a:solidFill>
                  <a:srgbClr val="2E3F4F"/>
                </a:solidFill>
              </a:rPr>
              <a:t>CSV</a:t>
            </a:r>
            <a:r>
              <a:rPr lang="ko-KR" altLang="en-US" sz="1300" b="1" dirty="0">
                <a:solidFill>
                  <a:srgbClr val="2E3F4F"/>
                </a:solidFill>
              </a:rPr>
              <a:t>파일이 있는 디렉토리</a:t>
            </a:r>
            <a:endParaRPr lang="en-US" altLang="ko-KR" sz="1300" b="1" dirty="0">
              <a:solidFill>
                <a:srgbClr val="2E3F4F"/>
              </a:solidFill>
            </a:endParaRPr>
          </a:p>
        </p:txBody>
      </p:sp>
      <p:sp>
        <p:nvSpPr>
          <p:cNvPr id="25" name="슬라이드 번호 개체 틀 3">
            <a:extLst>
              <a:ext uri="{FF2B5EF4-FFF2-40B4-BE49-F238E27FC236}">
                <a16:creationId xmlns:a16="http://schemas.microsoft.com/office/drawing/2014/main" id="{5347382A-6961-4293-88DF-286FDDC9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270" y="6492542"/>
            <a:ext cx="2743200" cy="365125"/>
          </a:xfrm>
        </p:spPr>
        <p:txBody>
          <a:bodyPr/>
          <a:lstStyle/>
          <a:p>
            <a:fld id="{9641D83A-186D-4B44-B79C-857F688EC6E1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60" name="물결 59">
            <a:extLst>
              <a:ext uri="{FF2B5EF4-FFF2-40B4-BE49-F238E27FC236}">
                <a16:creationId xmlns:a16="http://schemas.microsoft.com/office/drawing/2014/main" id="{0D716698-83A9-4A1A-9C6F-67522C943A9B}"/>
              </a:ext>
            </a:extLst>
          </p:cNvPr>
          <p:cNvSpPr/>
          <p:nvPr/>
        </p:nvSpPr>
        <p:spPr>
          <a:xfrm>
            <a:off x="9547877" y="968102"/>
            <a:ext cx="436151" cy="252652"/>
          </a:xfrm>
          <a:prstGeom prst="wave">
            <a:avLst/>
          </a:prstGeom>
          <a:solidFill>
            <a:srgbClr val="BC8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2FA13-858E-4034-8F15-A039C7A7A9E8}"/>
              </a:ext>
            </a:extLst>
          </p:cNvPr>
          <p:cNvSpPr txBox="1"/>
          <p:nvPr/>
        </p:nvSpPr>
        <p:spPr>
          <a:xfrm>
            <a:off x="9984028" y="837154"/>
            <a:ext cx="2030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생략을 의미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</a:rPr>
              <a:t>디렉토리가 생성된 상태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C69F9E2-4BDE-4B10-B2F4-C84C7E52D91C}"/>
              </a:ext>
            </a:extLst>
          </p:cNvPr>
          <p:cNvCxnSpPr/>
          <p:nvPr/>
        </p:nvCxnSpPr>
        <p:spPr>
          <a:xfrm>
            <a:off x="9765952" y="1391167"/>
            <a:ext cx="0" cy="311150"/>
          </a:xfrm>
          <a:prstGeom prst="line">
            <a:avLst/>
          </a:prstGeom>
          <a:ln w="1905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BE6391-69C5-439A-8585-145274D5E29C}"/>
              </a:ext>
            </a:extLst>
          </p:cNvPr>
          <p:cNvSpPr/>
          <p:nvPr/>
        </p:nvSpPr>
        <p:spPr>
          <a:xfrm>
            <a:off x="201023" y="151952"/>
            <a:ext cx="732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11</a:t>
            </a:r>
            <a:r>
              <a:rPr lang="en-US" altLang="ko-KR" b="1" spc="3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ko-KR" altLang="en-US" b="1" spc="300" dirty="0">
                <a:solidFill>
                  <a:srgbClr val="113947"/>
                </a:solidFill>
                <a:latin typeface="+mj-ea"/>
                <a:ea typeface="+mj-ea"/>
              </a:rPr>
              <a:t>디렉토리 구조 및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8D0234B-6296-48A4-9279-C52329C4CFBD}"/>
              </a:ext>
            </a:extLst>
          </p:cNvPr>
          <p:cNvSpPr/>
          <p:nvPr/>
        </p:nvSpPr>
        <p:spPr>
          <a:xfrm>
            <a:off x="7102116" y="1567598"/>
            <a:ext cx="173457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population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29B3846-EE0C-470A-A402-AA8F5735157C}"/>
              </a:ext>
            </a:extLst>
          </p:cNvPr>
          <p:cNvSpPr/>
          <p:nvPr/>
        </p:nvSpPr>
        <p:spPr>
          <a:xfrm>
            <a:off x="7102116" y="2120248"/>
            <a:ext cx="1734575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recognition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BA4D80F-8BC1-4605-A27C-2B9F8453AA6A}"/>
              </a:ext>
            </a:extLst>
          </p:cNvPr>
          <p:cNvCxnSpPr>
            <a:cxnSpLocks/>
            <a:endCxn id="74" idx="1"/>
          </p:cNvCxnSpPr>
          <p:nvPr/>
        </p:nvCxnSpPr>
        <p:spPr>
          <a:xfrm rot="16200000" flipH="1">
            <a:off x="6214863" y="1452594"/>
            <a:ext cx="1041029" cy="73347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00220DC4-A895-438E-844C-77773222A403}"/>
              </a:ext>
            </a:extLst>
          </p:cNvPr>
          <p:cNvSpPr/>
          <p:nvPr/>
        </p:nvSpPr>
        <p:spPr>
          <a:xfrm>
            <a:off x="6847572" y="1442923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3-3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F530FC8-7AA4-4E4B-8C9F-C6042043775F}"/>
              </a:ext>
            </a:extLst>
          </p:cNvPr>
          <p:cNvSpPr/>
          <p:nvPr/>
        </p:nvSpPr>
        <p:spPr>
          <a:xfrm>
            <a:off x="6844289" y="2016546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3-4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3DA48DF7-0BCF-4C0A-8DF4-4C497B1A1191}"/>
              </a:ext>
            </a:extLst>
          </p:cNvPr>
          <p:cNvSpPr/>
          <p:nvPr/>
        </p:nvSpPr>
        <p:spPr>
          <a:xfrm>
            <a:off x="2423372" y="4905445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3-3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4BE3E41-18D4-4338-B861-1367D1056FCB}"/>
              </a:ext>
            </a:extLst>
          </p:cNvPr>
          <p:cNvSpPr/>
          <p:nvPr/>
        </p:nvSpPr>
        <p:spPr>
          <a:xfrm>
            <a:off x="2419379" y="5295036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3-4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5EF7DBF-7DF4-440B-9D3C-0037C721F942}"/>
              </a:ext>
            </a:extLst>
          </p:cNvPr>
          <p:cNvCxnSpPr>
            <a:cxnSpLocks/>
            <a:stCxn id="73" idx="1"/>
          </p:cNvCxnSpPr>
          <p:nvPr/>
        </p:nvCxnSpPr>
        <p:spPr>
          <a:xfrm flipH="1">
            <a:off x="6368638" y="1787198"/>
            <a:ext cx="7334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73768AE-9D86-4C2C-864F-BFF29B11E275}"/>
              </a:ext>
            </a:extLst>
          </p:cNvPr>
          <p:cNvSpPr/>
          <p:nvPr/>
        </p:nvSpPr>
        <p:spPr>
          <a:xfrm>
            <a:off x="7102393" y="3232659"/>
            <a:ext cx="1734298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2E3F4F"/>
                </a:solidFill>
              </a:rPr>
              <a:t>time_and_place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3E0FA2A-B068-4018-97AC-C00DC130243D}"/>
              </a:ext>
            </a:extLst>
          </p:cNvPr>
          <p:cNvSpPr/>
          <p:nvPr/>
        </p:nvSpPr>
        <p:spPr>
          <a:xfrm>
            <a:off x="7102392" y="2672871"/>
            <a:ext cx="1734297" cy="4392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2E3F4F"/>
                </a:solidFill>
              </a:rPr>
              <a:t>theft</a:t>
            </a:r>
            <a:endParaRPr lang="ko-KR" altLang="en-US" sz="1600" b="1" dirty="0">
              <a:solidFill>
                <a:srgbClr val="2E3F4F"/>
              </a:solidFill>
            </a:endParaRP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C8BD316B-3C53-43E8-9B72-DC5053A668BB}"/>
              </a:ext>
            </a:extLst>
          </p:cNvPr>
          <p:cNvCxnSpPr>
            <a:cxnSpLocks/>
            <a:endCxn id="64" idx="1"/>
          </p:cNvCxnSpPr>
          <p:nvPr/>
        </p:nvCxnSpPr>
        <p:spPr>
          <a:xfrm rot="16200000" flipH="1">
            <a:off x="6096209" y="1886288"/>
            <a:ext cx="1278612" cy="73375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024A392-77A2-4EC5-8DCF-BDE5BA07F907}"/>
              </a:ext>
            </a:extLst>
          </p:cNvPr>
          <p:cNvCxnSpPr>
            <a:cxnSpLocks/>
            <a:endCxn id="62" idx="1"/>
          </p:cNvCxnSpPr>
          <p:nvPr/>
        </p:nvCxnSpPr>
        <p:spPr>
          <a:xfrm rot="16200000" flipH="1">
            <a:off x="6112408" y="2462274"/>
            <a:ext cx="1245938" cy="73403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0457F7C3-5837-463A-AD20-AE5BC22AF31D}"/>
              </a:ext>
            </a:extLst>
          </p:cNvPr>
          <p:cNvSpPr/>
          <p:nvPr/>
        </p:nvSpPr>
        <p:spPr>
          <a:xfrm>
            <a:off x="2419379" y="5693109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3-5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F5668AD-3E14-495C-A08C-6CCB7D308132}"/>
              </a:ext>
            </a:extLst>
          </p:cNvPr>
          <p:cNvSpPr/>
          <p:nvPr/>
        </p:nvSpPr>
        <p:spPr>
          <a:xfrm>
            <a:off x="2419379" y="6107514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3-6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1FC1C94-E779-4DA8-936F-307188CB9727}"/>
              </a:ext>
            </a:extLst>
          </p:cNvPr>
          <p:cNvSpPr/>
          <p:nvPr/>
        </p:nvSpPr>
        <p:spPr>
          <a:xfrm>
            <a:off x="6847572" y="2578717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3-5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35C6E1A-DAEE-4623-ADD2-2D1E09F1A8C1}"/>
              </a:ext>
            </a:extLst>
          </p:cNvPr>
          <p:cNvSpPr/>
          <p:nvPr/>
        </p:nvSpPr>
        <p:spPr>
          <a:xfrm>
            <a:off x="6847572" y="3129156"/>
            <a:ext cx="401022" cy="3509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3-6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15323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1B11AC2F-4D28-440D-85B5-57621911D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DD37BBE-872C-4990-AF4E-B72BF9BBC29D}"/>
              </a:ext>
            </a:extLst>
          </p:cNvPr>
          <p:cNvSpPr/>
          <p:nvPr/>
        </p:nvSpPr>
        <p:spPr>
          <a:xfrm>
            <a:off x="870925" y="1021769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2.9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694DB7B-8E26-4A32-8C4D-A54A13429FFD}"/>
              </a:ext>
            </a:extLst>
          </p:cNvPr>
          <p:cNvSpPr/>
          <p:nvPr/>
        </p:nvSpPr>
        <p:spPr>
          <a:xfrm>
            <a:off x="869866" y="1021769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1.1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D800FB-671A-46CA-A85F-CA63021AF621}"/>
              </a:ext>
            </a:extLst>
          </p:cNvPr>
          <p:cNvSpPr txBox="1"/>
          <p:nvPr/>
        </p:nvSpPr>
        <p:spPr>
          <a:xfrm>
            <a:off x="1177454" y="896874"/>
            <a:ext cx="103728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  <a:latin typeface="+mj-ea"/>
                <a:ea typeface="+mj-ea"/>
              </a:rPr>
              <a:t>crime_motive</a:t>
            </a:r>
            <a:r>
              <a:rPr lang="en-US" altLang="ko-KR" b="1" dirty="0">
                <a:solidFill>
                  <a:srgbClr val="2E3F4F"/>
                </a:solidFill>
                <a:latin typeface="+mj-ea"/>
                <a:ea typeface="+mj-ea"/>
              </a:rPr>
              <a:t>:</a:t>
            </a:r>
          </a:p>
          <a:p>
            <a:r>
              <a:rPr lang="ko-KR" altLang="en-US" b="1" dirty="0">
                <a:solidFill>
                  <a:srgbClr val="2E3F4F"/>
                </a:solidFill>
              </a:rPr>
              <a:t>범죄자별 범행동기에 대한 시각화 </a:t>
            </a:r>
            <a:r>
              <a:rPr lang="ko-KR" altLang="en-US" b="1" dirty="0" err="1">
                <a:solidFill>
                  <a:srgbClr val="2E3F4F"/>
                </a:solidFill>
              </a:rPr>
              <a:t>프로그렘의</a:t>
            </a:r>
            <a:r>
              <a:rPr lang="ko-KR" altLang="en-US" b="1" dirty="0">
                <a:solidFill>
                  <a:srgbClr val="2E3F4F"/>
                </a:solidFill>
              </a:rPr>
              <a:t> </a:t>
            </a:r>
            <a:r>
              <a:rPr lang="ko-KR" altLang="en-US" b="1" dirty="0">
                <a:solidFill>
                  <a:srgbClr val="FFC000"/>
                </a:solidFill>
              </a:rPr>
              <a:t>함수와 코드</a:t>
            </a:r>
            <a:r>
              <a:rPr lang="ko-KR" altLang="en-US" b="1" dirty="0">
                <a:solidFill>
                  <a:srgbClr val="2E3F4F"/>
                </a:solidFill>
              </a:rPr>
              <a:t>가 있는 파일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F5A203-5A96-44C1-8DC2-9E9EC3B185CA}"/>
              </a:ext>
            </a:extLst>
          </p:cNvPr>
          <p:cNvSpPr/>
          <p:nvPr/>
        </p:nvSpPr>
        <p:spPr>
          <a:xfrm>
            <a:off x="1177454" y="5494744"/>
            <a:ext cx="9541566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기능 수행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해당 데이터를 사용하여 그래프로 </a:t>
            </a:r>
            <a:r>
              <a:rPr lang="ko-KR" altLang="en-US" sz="1400" b="1" dirty="0" err="1">
                <a:solidFill>
                  <a:srgbClr val="385723"/>
                </a:solidFill>
              </a:rPr>
              <a:t>시각화하여</a:t>
            </a:r>
            <a:r>
              <a:rPr lang="ko-KR" altLang="en-US" sz="1400" b="1" dirty="0">
                <a:solidFill>
                  <a:srgbClr val="385723"/>
                </a:solidFill>
              </a:rPr>
              <a:t> 그래프를 출력 </a:t>
            </a:r>
            <a:r>
              <a:rPr lang="ko-KR" altLang="en-US" sz="1400" b="1" dirty="0" err="1">
                <a:solidFill>
                  <a:srgbClr val="385723"/>
                </a:solidFill>
              </a:rPr>
              <a:t>할수</a:t>
            </a:r>
            <a:r>
              <a:rPr lang="ko-KR" altLang="en-US" sz="1400" b="1" dirty="0">
                <a:solidFill>
                  <a:srgbClr val="385723"/>
                </a:solidFill>
              </a:rPr>
              <a:t> 있다</a:t>
            </a:r>
            <a:endParaRPr lang="en-US" altLang="ko-KR" sz="1400" b="1" dirty="0">
              <a:solidFill>
                <a:srgbClr val="385723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B0407-9F34-46F1-A070-EAAFB0FFAF5F}"/>
              </a:ext>
            </a:extLst>
          </p:cNvPr>
          <p:cNvCxnSpPr/>
          <p:nvPr/>
        </p:nvCxnSpPr>
        <p:spPr>
          <a:xfrm>
            <a:off x="6680103" y="1596063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EC5137-B2B4-4444-996B-092D31FAB660}"/>
              </a:ext>
            </a:extLst>
          </p:cNvPr>
          <p:cNvCxnSpPr>
            <a:cxnSpLocks/>
          </p:cNvCxnSpPr>
          <p:nvPr/>
        </p:nvCxnSpPr>
        <p:spPr>
          <a:xfrm>
            <a:off x="6055170" y="1605569"/>
            <a:ext cx="120570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973C21-7E03-4271-BFD2-3B414F055A65}"/>
              </a:ext>
            </a:extLst>
          </p:cNvPr>
          <p:cNvSpPr txBox="1"/>
          <p:nvPr/>
        </p:nvSpPr>
        <p:spPr>
          <a:xfrm>
            <a:off x="6025712" y="1935105"/>
            <a:ext cx="1308781" cy="415498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기능 수행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D87AD94-1E66-4FCF-801F-E9A7C3E8EE12}"/>
              </a:ext>
            </a:extLst>
          </p:cNvPr>
          <p:cNvSpPr/>
          <p:nvPr/>
        </p:nvSpPr>
        <p:spPr>
          <a:xfrm>
            <a:off x="869866" y="3873263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1.3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7266FF-D253-40D0-B301-42721EAAD9CE}"/>
              </a:ext>
            </a:extLst>
          </p:cNvPr>
          <p:cNvSpPr txBox="1"/>
          <p:nvPr/>
        </p:nvSpPr>
        <p:spPr>
          <a:xfrm>
            <a:off x="1177454" y="3748368"/>
            <a:ext cx="1037286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  <a:latin typeface="+mj-ea"/>
                <a:ea typeface="+mj-ea"/>
              </a:rPr>
              <a:t>crime_recognition_arrest</a:t>
            </a:r>
            <a:r>
              <a:rPr lang="en-US" altLang="ko-KR" b="1" dirty="0">
                <a:solidFill>
                  <a:srgbClr val="2E3F4F"/>
                </a:solidFill>
                <a:latin typeface="+mj-ea"/>
                <a:ea typeface="+mj-ea"/>
              </a:rPr>
              <a:t> :</a:t>
            </a:r>
          </a:p>
          <a:p>
            <a:r>
              <a:rPr lang="ko-KR" altLang="en-US" b="1" dirty="0">
                <a:solidFill>
                  <a:srgbClr val="2E3F4F"/>
                </a:solidFill>
              </a:rPr>
              <a:t>범죄 발생부터 검거와 인지까지의 기간과 검거와 수사단서에 대한 시각화 프로그램의 </a:t>
            </a:r>
            <a:r>
              <a:rPr lang="ko-KR" altLang="en-US" b="1" dirty="0">
                <a:solidFill>
                  <a:srgbClr val="FFC000"/>
                </a:solidFill>
              </a:rPr>
              <a:t>함수와 코드</a:t>
            </a:r>
            <a:r>
              <a:rPr lang="ko-KR" altLang="en-US" b="1" dirty="0">
                <a:solidFill>
                  <a:srgbClr val="2E3F4F"/>
                </a:solidFill>
              </a:rPr>
              <a:t>가 있는 파일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17A31-645A-452C-8B93-F5BBB6D5DD46}"/>
              </a:ext>
            </a:extLst>
          </p:cNvPr>
          <p:cNvSpPr txBox="1"/>
          <p:nvPr/>
        </p:nvSpPr>
        <p:spPr>
          <a:xfrm>
            <a:off x="10145292" y="4810197"/>
            <a:ext cx="1308781" cy="415498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기능 수행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B709369-17C8-41FA-81EA-BEC156C3941A}"/>
              </a:ext>
            </a:extLst>
          </p:cNvPr>
          <p:cNvSpPr/>
          <p:nvPr/>
        </p:nvSpPr>
        <p:spPr>
          <a:xfrm>
            <a:off x="869866" y="2407015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1.2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E834D5-2514-41DB-A284-CF97BD3042C3}"/>
              </a:ext>
            </a:extLst>
          </p:cNvPr>
          <p:cNvSpPr txBox="1"/>
          <p:nvPr/>
        </p:nvSpPr>
        <p:spPr>
          <a:xfrm>
            <a:off x="1177454" y="2282120"/>
            <a:ext cx="1037286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  <a:latin typeface="+mj-ea"/>
                <a:ea typeface="+mj-ea"/>
              </a:rPr>
              <a:t>crime_population</a:t>
            </a:r>
            <a:r>
              <a:rPr lang="en-US" altLang="ko-KR" b="1" dirty="0">
                <a:solidFill>
                  <a:srgbClr val="2E3F4F"/>
                </a:solidFill>
                <a:latin typeface="+mj-ea"/>
                <a:ea typeface="+mj-ea"/>
              </a:rPr>
              <a:t> :</a:t>
            </a:r>
          </a:p>
          <a:p>
            <a:r>
              <a:rPr lang="en-US" altLang="ko-KR" b="1" dirty="0">
                <a:solidFill>
                  <a:srgbClr val="2E3F4F"/>
                </a:solidFill>
              </a:rPr>
              <a:t>14</a:t>
            </a:r>
            <a:r>
              <a:rPr lang="ko-KR" altLang="en-US" b="1" dirty="0" err="1">
                <a:solidFill>
                  <a:srgbClr val="2E3F4F"/>
                </a:solidFill>
              </a:rPr>
              <a:t>세이상</a:t>
            </a:r>
            <a:r>
              <a:rPr lang="ko-KR" altLang="en-US" b="1" dirty="0">
                <a:solidFill>
                  <a:srgbClr val="2E3F4F"/>
                </a:solidFill>
              </a:rPr>
              <a:t> 인구와 연도별 범죄자들의 나이 범행동기에 대한 시각화 </a:t>
            </a:r>
            <a:r>
              <a:rPr lang="ko-KR" altLang="en-US" b="1" dirty="0" err="1">
                <a:solidFill>
                  <a:srgbClr val="2E3F4F"/>
                </a:solidFill>
              </a:rPr>
              <a:t>프로그렘의</a:t>
            </a:r>
            <a:r>
              <a:rPr lang="ko-KR" altLang="en-US" b="1" dirty="0">
                <a:solidFill>
                  <a:srgbClr val="2E3F4F"/>
                </a:solidFill>
              </a:rPr>
              <a:t> </a:t>
            </a:r>
            <a:r>
              <a:rPr lang="ko-KR" altLang="en-US" b="1" dirty="0">
                <a:solidFill>
                  <a:srgbClr val="FFC000"/>
                </a:solidFill>
              </a:rPr>
              <a:t>함수와 코드</a:t>
            </a:r>
            <a:r>
              <a:rPr lang="ko-KR" altLang="en-US" b="1" dirty="0">
                <a:solidFill>
                  <a:srgbClr val="2E3F4F"/>
                </a:solidFill>
              </a:rPr>
              <a:t>가 있는 파일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D5547E-A4B0-41C3-825B-D31C03D01E64}"/>
              </a:ext>
            </a:extLst>
          </p:cNvPr>
          <p:cNvSpPr txBox="1"/>
          <p:nvPr/>
        </p:nvSpPr>
        <p:spPr>
          <a:xfrm>
            <a:off x="9375435" y="3332870"/>
            <a:ext cx="1308781" cy="415498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기능 수행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0030DEF-50B0-435B-A924-1EED4BEF7624}"/>
              </a:ext>
            </a:extLst>
          </p:cNvPr>
          <p:cNvCxnSpPr/>
          <p:nvPr/>
        </p:nvCxnSpPr>
        <p:spPr>
          <a:xfrm>
            <a:off x="10058952" y="2991072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904F539-DEEF-4C90-B608-BEACACCC99C5}"/>
              </a:ext>
            </a:extLst>
          </p:cNvPr>
          <p:cNvCxnSpPr>
            <a:cxnSpLocks/>
          </p:cNvCxnSpPr>
          <p:nvPr/>
        </p:nvCxnSpPr>
        <p:spPr>
          <a:xfrm flipV="1">
            <a:off x="9402609" y="2991072"/>
            <a:ext cx="1140264" cy="310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EF6FBC-526E-45D8-8B66-EC0B01571280}"/>
              </a:ext>
            </a:extLst>
          </p:cNvPr>
          <p:cNvCxnSpPr/>
          <p:nvPr/>
        </p:nvCxnSpPr>
        <p:spPr>
          <a:xfrm>
            <a:off x="10769728" y="4479326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A8133B0-9604-4F7E-A2FB-5D7EBF7EED0C}"/>
              </a:ext>
            </a:extLst>
          </p:cNvPr>
          <p:cNvCxnSpPr>
            <a:cxnSpLocks/>
          </p:cNvCxnSpPr>
          <p:nvPr/>
        </p:nvCxnSpPr>
        <p:spPr>
          <a:xfrm>
            <a:off x="10113385" y="4482432"/>
            <a:ext cx="120344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BD09F9-5B12-4611-A8F6-03CE8E688637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12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</a:rPr>
              <a:t>파일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804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1B11AC2F-4D28-440D-85B5-57621911D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DD37BBE-872C-4990-AF4E-B72BF9BBC29D}"/>
              </a:ext>
            </a:extLst>
          </p:cNvPr>
          <p:cNvSpPr/>
          <p:nvPr/>
        </p:nvSpPr>
        <p:spPr>
          <a:xfrm>
            <a:off x="870925" y="1021769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2.9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694DB7B-8E26-4A32-8C4D-A54A13429FFD}"/>
              </a:ext>
            </a:extLst>
          </p:cNvPr>
          <p:cNvSpPr/>
          <p:nvPr/>
        </p:nvSpPr>
        <p:spPr>
          <a:xfrm>
            <a:off x="869866" y="1021769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1.4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D800FB-671A-46CA-A85F-CA63021AF621}"/>
              </a:ext>
            </a:extLst>
          </p:cNvPr>
          <p:cNvSpPr txBox="1"/>
          <p:nvPr/>
        </p:nvSpPr>
        <p:spPr>
          <a:xfrm>
            <a:off x="1177454" y="896874"/>
            <a:ext cx="103728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  <a:latin typeface="+mj-ea"/>
              </a:rPr>
              <a:t>crime_time_and_place</a:t>
            </a:r>
            <a:r>
              <a:rPr lang="en-US" altLang="ko-KR" b="1" dirty="0">
                <a:solidFill>
                  <a:srgbClr val="2E3F4F"/>
                </a:solidFill>
                <a:latin typeface="+mj-ea"/>
              </a:rPr>
              <a:t> :</a:t>
            </a:r>
          </a:p>
          <a:p>
            <a:r>
              <a:rPr lang="ko-KR" altLang="en-US" b="1" dirty="0">
                <a:solidFill>
                  <a:srgbClr val="2E3F4F"/>
                </a:solidFill>
              </a:rPr>
              <a:t>범죄 발생시간과 장소에 대한 시각화 프로그램의 </a:t>
            </a:r>
            <a:r>
              <a:rPr lang="ko-KR" altLang="en-US" b="1" dirty="0">
                <a:solidFill>
                  <a:srgbClr val="FFC000"/>
                </a:solidFill>
              </a:rPr>
              <a:t>함수와 코드</a:t>
            </a:r>
            <a:r>
              <a:rPr lang="ko-KR" altLang="en-US" b="1" dirty="0">
                <a:solidFill>
                  <a:srgbClr val="2E3F4F"/>
                </a:solidFill>
              </a:rPr>
              <a:t>가 있는 파일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F5A203-5A96-44C1-8DC2-9E9EC3B185CA}"/>
              </a:ext>
            </a:extLst>
          </p:cNvPr>
          <p:cNvSpPr/>
          <p:nvPr/>
        </p:nvSpPr>
        <p:spPr>
          <a:xfrm>
            <a:off x="1177454" y="5494744"/>
            <a:ext cx="9541566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기능 수행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해당 데이터를 사용하여 그래프로 </a:t>
            </a:r>
            <a:r>
              <a:rPr lang="ko-KR" altLang="en-US" sz="1400" b="1" dirty="0" err="1">
                <a:solidFill>
                  <a:srgbClr val="385723"/>
                </a:solidFill>
              </a:rPr>
              <a:t>시각화하여</a:t>
            </a:r>
            <a:r>
              <a:rPr lang="ko-KR" altLang="en-US" sz="1400" b="1" dirty="0">
                <a:solidFill>
                  <a:srgbClr val="385723"/>
                </a:solidFill>
              </a:rPr>
              <a:t> 그래프를 출력 </a:t>
            </a:r>
            <a:r>
              <a:rPr lang="ko-KR" altLang="en-US" sz="1400" b="1" dirty="0" err="1">
                <a:solidFill>
                  <a:srgbClr val="385723"/>
                </a:solidFill>
              </a:rPr>
              <a:t>할수</a:t>
            </a:r>
            <a:r>
              <a:rPr lang="ko-KR" altLang="en-US" sz="1400" b="1" dirty="0">
                <a:solidFill>
                  <a:srgbClr val="385723"/>
                </a:solidFill>
              </a:rPr>
              <a:t> 있다</a:t>
            </a:r>
            <a:endParaRPr lang="en-US" altLang="ko-KR" sz="1400" b="1" dirty="0">
              <a:solidFill>
                <a:srgbClr val="385723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B0407-9F34-46F1-A070-EAAFB0FFAF5F}"/>
              </a:ext>
            </a:extLst>
          </p:cNvPr>
          <p:cNvCxnSpPr/>
          <p:nvPr/>
        </p:nvCxnSpPr>
        <p:spPr>
          <a:xfrm>
            <a:off x="6983427" y="1597996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2EC5137-B2B4-4444-996B-092D31FAB660}"/>
              </a:ext>
            </a:extLst>
          </p:cNvPr>
          <p:cNvCxnSpPr>
            <a:cxnSpLocks/>
          </p:cNvCxnSpPr>
          <p:nvPr/>
        </p:nvCxnSpPr>
        <p:spPr>
          <a:xfrm>
            <a:off x="6358494" y="1607502"/>
            <a:ext cx="120570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973C21-7E03-4271-BFD2-3B414F055A65}"/>
              </a:ext>
            </a:extLst>
          </p:cNvPr>
          <p:cNvSpPr txBox="1"/>
          <p:nvPr/>
        </p:nvSpPr>
        <p:spPr>
          <a:xfrm>
            <a:off x="6329036" y="1937038"/>
            <a:ext cx="1308781" cy="415498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기능 수행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D87AD94-1E66-4FCF-801F-E9A7C3E8EE12}"/>
              </a:ext>
            </a:extLst>
          </p:cNvPr>
          <p:cNvSpPr/>
          <p:nvPr/>
        </p:nvSpPr>
        <p:spPr>
          <a:xfrm>
            <a:off x="869866" y="3873263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1.6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7266FF-D253-40D0-B301-42721EAAD9CE}"/>
              </a:ext>
            </a:extLst>
          </p:cNvPr>
          <p:cNvSpPr txBox="1"/>
          <p:nvPr/>
        </p:nvSpPr>
        <p:spPr>
          <a:xfrm>
            <a:off x="1177454" y="3748368"/>
            <a:ext cx="103728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  <a:latin typeface="+mj-ea"/>
                <a:ea typeface="+mj-ea"/>
              </a:rPr>
              <a:t>crimetool_and_robbery_and_theft</a:t>
            </a:r>
            <a:r>
              <a:rPr lang="en-US" altLang="ko-KR" b="1" dirty="0">
                <a:solidFill>
                  <a:srgbClr val="2E3F4F"/>
                </a:solidFill>
                <a:latin typeface="+mj-ea"/>
                <a:ea typeface="+mj-ea"/>
              </a:rPr>
              <a:t> :</a:t>
            </a:r>
          </a:p>
          <a:p>
            <a:r>
              <a:rPr lang="ko-KR" altLang="en-US" b="1" dirty="0">
                <a:solidFill>
                  <a:srgbClr val="2E3F4F"/>
                </a:solidFill>
              </a:rPr>
              <a:t>범행도구와 강도 그리고 절도수법별 발생횟수에 대한 시각화 프로그램의 </a:t>
            </a:r>
            <a:r>
              <a:rPr lang="ko-KR" altLang="en-US" b="1" dirty="0">
                <a:solidFill>
                  <a:srgbClr val="FFC000"/>
                </a:solidFill>
              </a:rPr>
              <a:t>함수와 코드</a:t>
            </a:r>
            <a:r>
              <a:rPr lang="ko-KR" altLang="en-US" b="1" dirty="0">
                <a:solidFill>
                  <a:srgbClr val="2E3F4F"/>
                </a:solidFill>
              </a:rPr>
              <a:t>가 있는 파일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117A31-645A-452C-8B93-F5BBB6D5DD46}"/>
              </a:ext>
            </a:extLst>
          </p:cNvPr>
          <p:cNvSpPr txBox="1"/>
          <p:nvPr/>
        </p:nvSpPr>
        <p:spPr>
          <a:xfrm>
            <a:off x="8721044" y="4764766"/>
            <a:ext cx="1308781" cy="415498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기능 수행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B709369-17C8-41FA-81EA-BEC156C3941A}"/>
              </a:ext>
            </a:extLst>
          </p:cNvPr>
          <p:cNvSpPr/>
          <p:nvPr/>
        </p:nvSpPr>
        <p:spPr>
          <a:xfrm>
            <a:off x="869866" y="2407015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1.5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E834D5-2514-41DB-A284-CF97BD3042C3}"/>
              </a:ext>
            </a:extLst>
          </p:cNvPr>
          <p:cNvSpPr txBox="1"/>
          <p:nvPr/>
        </p:nvSpPr>
        <p:spPr>
          <a:xfrm>
            <a:off x="1177454" y="2282120"/>
            <a:ext cx="103728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  <a:latin typeface="+mj-ea"/>
                <a:ea typeface="+mj-ea"/>
              </a:rPr>
              <a:t>theft_visualization</a:t>
            </a:r>
            <a:r>
              <a:rPr lang="en-US" altLang="ko-KR" b="1" dirty="0">
                <a:solidFill>
                  <a:srgbClr val="2E3F4F"/>
                </a:solidFill>
                <a:latin typeface="+mj-ea"/>
                <a:ea typeface="+mj-ea"/>
              </a:rPr>
              <a:t> :</a:t>
            </a:r>
          </a:p>
          <a:p>
            <a:r>
              <a:rPr lang="ko-KR" altLang="en-US" b="1" dirty="0">
                <a:solidFill>
                  <a:srgbClr val="2E3F4F"/>
                </a:solidFill>
              </a:rPr>
              <a:t>절도수법별 검거 및 발생건수에 대한 시각화 프로그램의 </a:t>
            </a:r>
            <a:r>
              <a:rPr lang="ko-KR" altLang="en-US" b="1" dirty="0">
                <a:solidFill>
                  <a:srgbClr val="FFC000"/>
                </a:solidFill>
              </a:rPr>
              <a:t>함수와 코드</a:t>
            </a:r>
            <a:r>
              <a:rPr lang="ko-KR" altLang="en-US" b="1" dirty="0">
                <a:solidFill>
                  <a:srgbClr val="2E3F4F"/>
                </a:solidFill>
              </a:rPr>
              <a:t>가 있는 파일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D5547E-A4B0-41C3-825B-D31C03D01E64}"/>
              </a:ext>
            </a:extLst>
          </p:cNvPr>
          <p:cNvSpPr txBox="1"/>
          <p:nvPr/>
        </p:nvSpPr>
        <p:spPr>
          <a:xfrm>
            <a:off x="7015333" y="3343602"/>
            <a:ext cx="1308781" cy="415498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기능 수행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0030DEF-50B0-435B-A924-1EED4BEF7624}"/>
              </a:ext>
            </a:extLst>
          </p:cNvPr>
          <p:cNvCxnSpPr/>
          <p:nvPr/>
        </p:nvCxnSpPr>
        <p:spPr>
          <a:xfrm>
            <a:off x="7698850" y="3001804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904F539-DEEF-4C90-B608-BEACACCC99C5}"/>
              </a:ext>
            </a:extLst>
          </p:cNvPr>
          <p:cNvCxnSpPr>
            <a:cxnSpLocks/>
          </p:cNvCxnSpPr>
          <p:nvPr/>
        </p:nvCxnSpPr>
        <p:spPr>
          <a:xfrm>
            <a:off x="7142093" y="3004910"/>
            <a:ext cx="119614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9EF6FBC-526E-45D8-8B66-EC0B01571280}"/>
              </a:ext>
            </a:extLst>
          </p:cNvPr>
          <p:cNvCxnSpPr/>
          <p:nvPr/>
        </p:nvCxnSpPr>
        <p:spPr>
          <a:xfrm>
            <a:off x="9345480" y="4433895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A8133B0-9604-4F7E-A2FB-5D7EBF7EED0C}"/>
              </a:ext>
            </a:extLst>
          </p:cNvPr>
          <p:cNvCxnSpPr>
            <a:cxnSpLocks/>
          </p:cNvCxnSpPr>
          <p:nvPr/>
        </p:nvCxnSpPr>
        <p:spPr>
          <a:xfrm>
            <a:off x="8761563" y="4437001"/>
            <a:ext cx="120344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BD09F9-5B12-4611-A8F6-03CE8E688637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12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</a:rPr>
              <a:t>파일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0060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10</a:t>
            </a:r>
            <a:r>
              <a:rPr lang="en-US" altLang="ko-KR" sz="100" b="1" spc="60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Q&amp;A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1268760"/>
            <a:ext cx="4320480" cy="1440160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>
              <a:solidFill>
                <a:srgbClr val="1139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F85D14-DD68-41B8-BCF9-F931E2E66BEB}"/>
              </a:ext>
            </a:extLst>
          </p:cNvPr>
          <p:cNvSpPr/>
          <p:nvPr/>
        </p:nvSpPr>
        <p:spPr>
          <a:xfrm>
            <a:off x="3935760" y="4149081"/>
            <a:ext cx="4320480" cy="1440160"/>
          </a:xfrm>
          <a:prstGeom prst="roundRect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</a:t>
            </a:r>
            <a:endParaRPr lang="ko-KR" altLang="en-US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9" b="26232"/>
          <a:stretch/>
        </p:blipFill>
        <p:spPr>
          <a:xfrm>
            <a:off x="3906349" y="88898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3" r="10989"/>
          <a:stretch/>
        </p:blipFill>
        <p:spPr>
          <a:xfrm>
            <a:off x="7608168" y="3698221"/>
            <a:ext cx="382035" cy="4508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6CB66-297E-AFF4-EB3B-19AA33B6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17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402E5C-65C6-4CED-8FBA-A3687976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52" y="2087160"/>
            <a:ext cx="1461052" cy="6162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2636912"/>
            <a:ext cx="4320480" cy="1440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latin typeface="+mn-ea"/>
              </a:rPr>
              <a:t>Thank you</a:t>
            </a:r>
            <a:endParaRPr lang="ko-KR" altLang="en-US" sz="5400">
              <a:solidFill>
                <a:srgbClr val="113947"/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CBB9BC-A910-3E44-12F7-B73FE357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3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FB933C67-59F0-4461-B98D-1DB6DB08D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" t="1686" r="48" b="1197"/>
          <a:stretch/>
        </p:blipFill>
        <p:spPr>
          <a:xfrm>
            <a:off x="1188968" y="3493457"/>
            <a:ext cx="2039328" cy="2551083"/>
          </a:xfrm>
          <a:prstGeom prst="rect">
            <a:avLst/>
          </a:prstGeom>
          <a:ln w="19050">
            <a:solidFill>
              <a:srgbClr val="2E3F4F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768AA02-AF61-4B4D-B081-7E7F184D6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6" y="673606"/>
            <a:ext cx="4637264" cy="2302675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F098A509-B20F-4186-88CD-3970A2D466D7}"/>
              </a:ext>
            </a:extLst>
          </p:cNvPr>
          <p:cNvSpPr/>
          <p:nvPr/>
        </p:nvSpPr>
        <p:spPr>
          <a:xfrm>
            <a:off x="2091135" y="3078074"/>
            <a:ext cx="388263" cy="313589"/>
          </a:xfrm>
          <a:prstGeom prst="downArrow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88A8FA-8B9B-4902-9E7D-B3B0D5B2A9E0}"/>
              </a:ext>
            </a:extLst>
          </p:cNvPr>
          <p:cNvSpPr/>
          <p:nvPr/>
        </p:nvSpPr>
        <p:spPr>
          <a:xfrm>
            <a:off x="3275106" y="1470212"/>
            <a:ext cx="1527182" cy="120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50991" y="343875"/>
            <a:ext cx="4041009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공간에서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폴더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폴더 클릭하고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F2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 클릭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C9A4D32C-BA52-4C74-9525-BC4DC1F230A6}"/>
              </a:ext>
            </a:extLst>
          </p:cNvPr>
          <p:cNvSpPr/>
          <p:nvPr/>
        </p:nvSpPr>
        <p:spPr>
          <a:xfrm rot="16200000">
            <a:off x="3497742" y="420574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1E8BCC-8C01-4E3C-A797-32D82ED484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46" r="84877" b="1920"/>
          <a:stretch/>
        </p:blipFill>
        <p:spPr>
          <a:xfrm>
            <a:off x="4121464" y="4249119"/>
            <a:ext cx="870178" cy="225155"/>
          </a:xfrm>
          <a:prstGeom prst="rect">
            <a:avLst/>
          </a:prstGeom>
          <a:ln w="28575">
            <a:solidFill>
              <a:srgbClr val="FF2929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B04C770-9ECB-4A51-A8E3-EC7880C76FDB}"/>
              </a:ext>
            </a:extLst>
          </p:cNvPr>
          <p:cNvSpPr txBox="1"/>
          <p:nvPr/>
        </p:nvSpPr>
        <p:spPr>
          <a:xfrm>
            <a:off x="4273832" y="4519515"/>
            <a:ext cx="2366224" cy="46166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 후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키보드 </a:t>
            </a:r>
            <a:r>
              <a:rPr lang="en-US" altLang="ko-KR" sz="1200" b="1" dirty="0">
                <a:solidFill>
                  <a:srgbClr val="FF0000"/>
                </a:solidFill>
              </a:rPr>
              <a:t>F2 </a:t>
            </a:r>
            <a:r>
              <a:rPr lang="ko-KR" altLang="en-US" sz="1200" b="1" dirty="0">
                <a:solidFill>
                  <a:srgbClr val="FF0000"/>
                </a:solidFill>
              </a:rPr>
              <a:t>버튼 누르기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BD516D-64C9-47EB-9A3E-C43C00E60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815" y="4138246"/>
            <a:ext cx="1551508" cy="513330"/>
          </a:xfrm>
          <a:prstGeom prst="rect">
            <a:avLst/>
          </a:prstGeom>
          <a:ln w="28575">
            <a:solidFill>
              <a:srgbClr val="FF2929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3DD817-9456-4DA9-AC7F-80DF7D82AA4E}"/>
              </a:ext>
            </a:extLst>
          </p:cNvPr>
          <p:cNvSpPr txBox="1"/>
          <p:nvPr/>
        </p:nvSpPr>
        <p:spPr>
          <a:xfrm>
            <a:off x="2817444" y="1690042"/>
            <a:ext cx="2078904" cy="46166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빈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흰색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</a:rPr>
              <a:t> 공간에서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마우스 오른쪽 버튼 클릭</a:t>
            </a: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CD4BEECD-0B47-44E2-AABB-5035043D520C}"/>
              </a:ext>
            </a:extLst>
          </p:cNvPr>
          <p:cNvSpPr/>
          <p:nvPr/>
        </p:nvSpPr>
        <p:spPr>
          <a:xfrm>
            <a:off x="2337430" y="157294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5DCAA87-D462-42AA-B7D6-1FC045CC2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9504" y="1698943"/>
            <a:ext cx="218431" cy="240752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8DA8D8-A388-407A-B693-09EE88DB0B64}"/>
              </a:ext>
            </a:extLst>
          </p:cNvPr>
          <p:cNvSpPr/>
          <p:nvPr/>
        </p:nvSpPr>
        <p:spPr>
          <a:xfrm>
            <a:off x="1182041" y="3478650"/>
            <a:ext cx="2052000" cy="218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FBC6B0D5-37B8-4B30-A18E-C5D165DFC8BD}"/>
              </a:ext>
            </a:extLst>
          </p:cNvPr>
          <p:cNvSpPr/>
          <p:nvPr/>
        </p:nvSpPr>
        <p:spPr>
          <a:xfrm>
            <a:off x="1062968" y="330300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79CF17E2-690E-436F-ACD3-1DEEB1550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6050" y="3599026"/>
            <a:ext cx="218431" cy="24075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7E13176-DE29-4EC6-880B-9FF3873AC19C}"/>
              </a:ext>
            </a:extLst>
          </p:cNvPr>
          <p:cNvSpPr txBox="1"/>
          <p:nvPr/>
        </p:nvSpPr>
        <p:spPr>
          <a:xfrm>
            <a:off x="2302154" y="369801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15FB9837-67AB-44A2-B921-D0CD024747B4}"/>
              </a:ext>
            </a:extLst>
          </p:cNvPr>
          <p:cNvSpPr/>
          <p:nvPr/>
        </p:nvSpPr>
        <p:spPr>
          <a:xfrm>
            <a:off x="3969733" y="405921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E528315-FB45-4A30-ADE7-C32B0D2A9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4617" y="4426737"/>
            <a:ext cx="218431" cy="240752"/>
          </a:xfrm>
          <a:prstGeom prst="rect">
            <a:avLst/>
          </a:prstGeom>
        </p:spPr>
      </p:pic>
      <p:sp>
        <p:nvSpPr>
          <p:cNvPr id="82" name="화살표: 아래쪽 81">
            <a:extLst>
              <a:ext uri="{FF2B5EF4-FFF2-40B4-BE49-F238E27FC236}">
                <a16:creationId xmlns:a16="http://schemas.microsoft.com/office/drawing/2014/main" id="{9B423845-2880-4C20-82D2-BB4B55205F5C}"/>
              </a:ext>
            </a:extLst>
          </p:cNvPr>
          <p:cNvSpPr/>
          <p:nvPr/>
        </p:nvSpPr>
        <p:spPr>
          <a:xfrm rot="16200000">
            <a:off x="5277692" y="420574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35EDD0D-603C-469B-9FCD-6DBAE9DA84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8995" y="4154159"/>
            <a:ext cx="218431" cy="24075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6FFB356-A0A9-4C65-A88E-53DC5FC225F7}"/>
              </a:ext>
            </a:extLst>
          </p:cNvPr>
          <p:cNvSpPr txBox="1"/>
          <p:nvPr/>
        </p:nvSpPr>
        <p:spPr>
          <a:xfrm>
            <a:off x="7123128" y="4168402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85" name="화살표: 아래쪽 84">
            <a:extLst>
              <a:ext uri="{FF2B5EF4-FFF2-40B4-BE49-F238E27FC236}">
                <a16:creationId xmlns:a16="http://schemas.microsoft.com/office/drawing/2014/main" id="{90375F0F-2AA5-4572-B9DD-5DD72B0C007F}"/>
              </a:ext>
            </a:extLst>
          </p:cNvPr>
          <p:cNvSpPr/>
          <p:nvPr/>
        </p:nvSpPr>
        <p:spPr>
          <a:xfrm rot="16200000">
            <a:off x="7749369" y="420574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id="{AFF416E2-19B2-40AA-8FC7-FB95623488C7}"/>
              </a:ext>
            </a:extLst>
          </p:cNvPr>
          <p:cNvSpPr/>
          <p:nvPr/>
        </p:nvSpPr>
        <p:spPr>
          <a:xfrm>
            <a:off x="5809499" y="394046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0FB8C2-D0D4-4A0A-AA35-627BB3C4C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5769" y="4282906"/>
            <a:ext cx="1219370" cy="17147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AD1F5ECE-2053-48C1-BE2C-1F93ABDE8E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7816" y="4441654"/>
            <a:ext cx="218431" cy="24075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31F40BF-3BA4-4D26-80A8-FD21020E0B4F}"/>
              </a:ext>
            </a:extLst>
          </p:cNvPr>
          <p:cNvSpPr txBox="1"/>
          <p:nvPr/>
        </p:nvSpPr>
        <p:spPr>
          <a:xfrm>
            <a:off x="9351968" y="4474274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더블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60ED2EFE-098C-4BCE-8EB5-0BC379D66BC8}"/>
              </a:ext>
            </a:extLst>
          </p:cNvPr>
          <p:cNvSpPr/>
          <p:nvPr/>
        </p:nvSpPr>
        <p:spPr>
          <a:xfrm>
            <a:off x="8238857" y="407703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BCD75F-4E5F-4A05-841F-B2721EB7F51F}"/>
              </a:ext>
            </a:extLst>
          </p:cNvPr>
          <p:cNvSpPr/>
          <p:nvPr/>
        </p:nvSpPr>
        <p:spPr>
          <a:xfrm>
            <a:off x="201024" y="159209"/>
            <a:ext cx="245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폴더 생성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E098E-AD0A-4EC7-9030-676FB51BCEAA}"/>
              </a:ext>
            </a:extLst>
          </p:cNvPr>
          <p:cNvSpPr txBox="1"/>
          <p:nvPr/>
        </p:nvSpPr>
        <p:spPr>
          <a:xfrm>
            <a:off x="8150991" y="5107530"/>
            <a:ext cx="3657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C:\Development</a:t>
            </a:r>
            <a:r>
              <a:rPr lang="en-US" altLang="ko-KR" sz="1200" b="1">
                <a:solidFill>
                  <a:srgbClr val="2E3F4F"/>
                </a:solidFill>
              </a:rPr>
              <a:t>_Kits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784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827AA7-A15E-428E-9D61-77E629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6"/>
          <a:stretch/>
        </p:blipFill>
        <p:spPr>
          <a:xfrm>
            <a:off x="503252" y="875543"/>
            <a:ext cx="5580000" cy="1901483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EC8358-B0DA-401E-8617-6CE0A2E9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2" y="3832762"/>
            <a:ext cx="5580000" cy="2124129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4F548D4-C6A8-4A60-A379-0888F35C69F4}"/>
              </a:ext>
            </a:extLst>
          </p:cNvPr>
          <p:cNvSpPr/>
          <p:nvPr/>
        </p:nvSpPr>
        <p:spPr>
          <a:xfrm>
            <a:off x="3099120" y="305845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ED532-45F1-4DF4-90CD-4B9F7ACA19F6}"/>
              </a:ext>
            </a:extLst>
          </p:cNvPr>
          <p:cNvSpPr/>
          <p:nvPr/>
        </p:nvSpPr>
        <p:spPr>
          <a:xfrm>
            <a:off x="1086593" y="2190998"/>
            <a:ext cx="1224000" cy="42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938420" y="1882611"/>
            <a:ext cx="4348042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검색창에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다운로드 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Download Python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DAE6F65-1FE0-4FDB-97C0-457A5D8E81CD}"/>
              </a:ext>
            </a:extLst>
          </p:cNvPr>
          <p:cNvSpPr/>
          <p:nvPr/>
        </p:nvSpPr>
        <p:spPr>
          <a:xfrm>
            <a:off x="960593" y="206499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19143E-0679-4222-A658-55DBA541F623}"/>
              </a:ext>
            </a:extLst>
          </p:cNvPr>
          <p:cNvSpPr/>
          <p:nvPr/>
        </p:nvSpPr>
        <p:spPr>
          <a:xfrm>
            <a:off x="1478482" y="5167074"/>
            <a:ext cx="1224000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DDB2491-4AF4-4776-89B3-B809FDA5A30B}"/>
              </a:ext>
            </a:extLst>
          </p:cNvPr>
          <p:cNvSpPr/>
          <p:nvPr/>
        </p:nvSpPr>
        <p:spPr>
          <a:xfrm>
            <a:off x="1358420" y="495664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4922A-AF12-481E-B154-2AB4627A039A}"/>
              </a:ext>
            </a:extLst>
          </p:cNvPr>
          <p:cNvSpPr txBox="1"/>
          <p:nvPr/>
        </p:nvSpPr>
        <p:spPr>
          <a:xfrm>
            <a:off x="1646893" y="5432929"/>
            <a:ext cx="36894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48BD5-E589-4F41-9B5A-82D9EA85EACB}"/>
              </a:ext>
            </a:extLst>
          </p:cNvPr>
          <p:cNvSpPr txBox="1"/>
          <p:nvPr/>
        </p:nvSpPr>
        <p:spPr>
          <a:xfrm>
            <a:off x="1596566" y="5412148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68D4477-849A-48A6-AC19-D96A8ECFD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05" t="6349" r="17917"/>
          <a:stretch/>
        </p:blipFill>
        <p:spPr>
          <a:xfrm>
            <a:off x="1523489" y="5435540"/>
            <a:ext cx="151112" cy="2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09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C60BF84-DE53-4DFE-B610-357B160F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30" y="3559548"/>
            <a:ext cx="3315163" cy="724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4F548D4-C6A8-4A60-A379-0888F35C69F4}"/>
              </a:ext>
            </a:extLst>
          </p:cNvPr>
          <p:cNvSpPr/>
          <p:nvPr/>
        </p:nvSpPr>
        <p:spPr>
          <a:xfrm>
            <a:off x="2536581" y="29434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5850925" y="1608943"/>
            <a:ext cx="5837824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Download Python 3.11.4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3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번에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Download Python 3.11.4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로 되어있지 않다면 슬라이드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8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페이지 참고</a:t>
            </a:r>
            <a:endParaRPr lang="en-US" altLang="ko-KR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열기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A0D1A3-5A43-40E1-8B66-AA77AC3AF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1061" b="36991"/>
          <a:stretch/>
        </p:blipFill>
        <p:spPr>
          <a:xfrm>
            <a:off x="556691" y="674837"/>
            <a:ext cx="4348042" cy="1936432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ED532-45F1-4DF4-90CD-4B9F7ACA19F6}"/>
              </a:ext>
            </a:extLst>
          </p:cNvPr>
          <p:cNvSpPr/>
          <p:nvPr/>
        </p:nvSpPr>
        <p:spPr>
          <a:xfrm>
            <a:off x="1329719" y="2258592"/>
            <a:ext cx="1302204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DAE6F65-1FE0-4FDB-97C0-457A5D8E81CD}"/>
              </a:ext>
            </a:extLst>
          </p:cNvPr>
          <p:cNvSpPr/>
          <p:nvPr/>
        </p:nvSpPr>
        <p:spPr>
          <a:xfrm>
            <a:off x="1203719" y="213259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F1AB6D-D461-4019-B93D-0D994A19616E}"/>
              </a:ext>
            </a:extLst>
          </p:cNvPr>
          <p:cNvSpPr/>
          <p:nvPr/>
        </p:nvSpPr>
        <p:spPr>
          <a:xfrm>
            <a:off x="3074903" y="391886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93133D50-0782-4F3C-A7A3-AECEAD1F49BA}"/>
              </a:ext>
            </a:extLst>
          </p:cNvPr>
          <p:cNvSpPr/>
          <p:nvPr/>
        </p:nvSpPr>
        <p:spPr>
          <a:xfrm>
            <a:off x="2960779" y="375413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DDAB2C29-05E7-4DFB-BDD4-2477FC2F7FA0}"/>
              </a:ext>
            </a:extLst>
          </p:cNvPr>
          <p:cNvSpPr/>
          <p:nvPr/>
        </p:nvSpPr>
        <p:spPr>
          <a:xfrm>
            <a:off x="2536581" y="456192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D1492C9-2496-4898-ABFF-9857BEA5A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2" t="2995" r="3658" b="77737"/>
          <a:stretch/>
        </p:blipFill>
        <p:spPr>
          <a:xfrm>
            <a:off x="1262299" y="5153892"/>
            <a:ext cx="2936824" cy="884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4E509F-82CE-43C5-9EA9-43EA5FC34483}"/>
              </a:ext>
            </a:extLst>
          </p:cNvPr>
          <p:cNvSpPr/>
          <p:nvPr/>
        </p:nvSpPr>
        <p:spPr>
          <a:xfrm>
            <a:off x="3478666" y="553984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79A4C4A0-1606-436A-8336-99EDFBD6E3B3}"/>
              </a:ext>
            </a:extLst>
          </p:cNvPr>
          <p:cNvSpPr/>
          <p:nvPr/>
        </p:nvSpPr>
        <p:spPr>
          <a:xfrm>
            <a:off x="3364542" y="537511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576ECF-CFB9-4F8A-994A-BA634D87294C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A3EC2C4-DF47-4A03-9440-FD50DC2EA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1219" y="4231000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588254-ED9F-41DF-89C2-5F5AF80E192A}"/>
              </a:ext>
            </a:extLst>
          </p:cNvPr>
          <p:cNvSpPr txBox="1"/>
          <p:nvPr/>
        </p:nvSpPr>
        <p:spPr>
          <a:xfrm>
            <a:off x="3386242" y="424524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AABFC2C-36D5-4CF6-AFCB-F7DF29EEE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2409" y="5834093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1F4809-69DF-47AB-8B70-7D8195656495}"/>
              </a:ext>
            </a:extLst>
          </p:cNvPr>
          <p:cNvSpPr txBox="1"/>
          <p:nvPr/>
        </p:nvSpPr>
        <p:spPr>
          <a:xfrm>
            <a:off x="3647432" y="5848336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FBDA2A-C55D-4D12-9FB0-E2CDC810B0A8}"/>
              </a:ext>
            </a:extLst>
          </p:cNvPr>
          <p:cNvSpPr txBox="1"/>
          <p:nvPr/>
        </p:nvSpPr>
        <p:spPr>
          <a:xfrm>
            <a:off x="2620902" y="2384592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38D6C3-F420-4326-8D65-20D04E528F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28" b="97436" l="11765" r="91176"/>
                    </a14:imgEffect>
                  </a14:imgLayer>
                </a14:imgProps>
              </a:ext>
            </a:extLst>
          </a:blip>
          <a:srcRect l="6743" t="17899" r="17917"/>
          <a:stretch/>
        </p:blipFill>
        <p:spPr>
          <a:xfrm>
            <a:off x="2536438" y="2435399"/>
            <a:ext cx="160852" cy="2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4969826" y="426973"/>
            <a:ext cx="6903797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Python 3.11.4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를 다운 받은 경우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 슬라이드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9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페이지로 이동</a:t>
            </a:r>
            <a:endParaRPr lang="en-US" altLang="ko-KR" sz="1200" b="1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3.1. Python 3.11.4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3.2. Windows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embeddable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package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(64-bit)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* Files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가 보이지 않는다면 아래로 스크롤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C302A-1FD1-4DA7-B772-50D7CCBA9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04"/>
          <a:stretch/>
        </p:blipFill>
        <p:spPr>
          <a:xfrm>
            <a:off x="352804" y="726352"/>
            <a:ext cx="4040023" cy="2407722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38E5DB-F1C1-48F6-8583-4CCD26FD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6" y="1558183"/>
            <a:ext cx="807456" cy="2158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91DBB3-6D45-426C-9806-BA9D42194A93}"/>
              </a:ext>
            </a:extLst>
          </p:cNvPr>
          <p:cNvSpPr/>
          <p:nvPr/>
        </p:nvSpPr>
        <p:spPr>
          <a:xfrm>
            <a:off x="462910" y="1546307"/>
            <a:ext cx="823349" cy="222310"/>
          </a:xfrm>
          <a:prstGeom prst="rect">
            <a:avLst/>
          </a:prstGeom>
          <a:noFill/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E4D51A5-938A-4CFB-AC9A-1A174FCBB265}"/>
              </a:ext>
            </a:extLst>
          </p:cNvPr>
          <p:cNvSpPr/>
          <p:nvPr/>
        </p:nvSpPr>
        <p:spPr>
          <a:xfrm rot="16200000">
            <a:off x="4130075" y="419307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88C345-4ED1-48DF-9850-71C2745C4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710"/>
          <a:stretch/>
        </p:blipFill>
        <p:spPr>
          <a:xfrm>
            <a:off x="1112264" y="3938170"/>
            <a:ext cx="2515026" cy="2408400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A35A51-D82B-40EA-8384-9FB5A18B35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33" r="5505" b="-1"/>
          <a:stretch/>
        </p:blipFill>
        <p:spPr>
          <a:xfrm>
            <a:off x="1124621" y="5370952"/>
            <a:ext cx="1656000" cy="171378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233813A-1DE1-46E3-8F59-FE31196808B1}"/>
              </a:ext>
            </a:extLst>
          </p:cNvPr>
          <p:cNvSpPr/>
          <p:nvPr/>
        </p:nvSpPr>
        <p:spPr>
          <a:xfrm>
            <a:off x="318377" y="1390617"/>
            <a:ext cx="252000" cy="252000"/>
          </a:xfrm>
          <a:prstGeom prst="flowChartConnector">
            <a:avLst/>
          </a:prstGeom>
          <a:solidFill>
            <a:srgbClr val="FFB601"/>
          </a:solidFill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396D69-4106-4552-82EC-A4B3E7093ACF}"/>
              </a:ext>
            </a:extLst>
          </p:cNvPr>
          <p:cNvSpPr/>
          <p:nvPr/>
        </p:nvSpPr>
        <p:spPr>
          <a:xfrm>
            <a:off x="1106086" y="5336949"/>
            <a:ext cx="1692000" cy="222310"/>
          </a:xfrm>
          <a:prstGeom prst="rect">
            <a:avLst/>
          </a:prstGeom>
          <a:noFill/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4421AFB1-6D7E-4D9B-AF6B-CF0AC9652276}"/>
              </a:ext>
            </a:extLst>
          </p:cNvPr>
          <p:cNvSpPr/>
          <p:nvPr/>
        </p:nvSpPr>
        <p:spPr>
          <a:xfrm>
            <a:off x="964194" y="5133144"/>
            <a:ext cx="252000" cy="252000"/>
          </a:xfrm>
          <a:prstGeom prst="flowChartConnector">
            <a:avLst/>
          </a:prstGeom>
          <a:solidFill>
            <a:srgbClr val="FFB601"/>
          </a:solidFill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065DCB-17F0-455B-AEAD-A74CCDE432A9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1C98C3-3869-49F7-B939-BD9F24BDC77E}"/>
              </a:ext>
            </a:extLst>
          </p:cNvPr>
          <p:cNvSpPr txBox="1"/>
          <p:nvPr/>
        </p:nvSpPr>
        <p:spPr>
          <a:xfrm>
            <a:off x="248293" y="1381262"/>
            <a:ext cx="9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FC328-03F2-4081-ACB4-84C6F7B462A5}"/>
              </a:ext>
            </a:extLst>
          </p:cNvPr>
          <p:cNvSpPr txBox="1"/>
          <p:nvPr/>
        </p:nvSpPr>
        <p:spPr>
          <a:xfrm>
            <a:off x="893367" y="5118243"/>
            <a:ext cx="9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95ECAD-CF1B-4645-B6E0-ADCB6E9D0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23" y="3961148"/>
            <a:ext cx="3315163" cy="724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BB5F8BB5-0A37-4426-9501-93EE91A4AC01}"/>
              </a:ext>
            </a:extLst>
          </p:cNvPr>
          <p:cNvSpPr/>
          <p:nvPr/>
        </p:nvSpPr>
        <p:spPr>
          <a:xfrm>
            <a:off x="2178683" y="340070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9FDA52-5485-4272-AD0E-2BAA2250462C}"/>
              </a:ext>
            </a:extLst>
          </p:cNvPr>
          <p:cNvSpPr/>
          <p:nvPr/>
        </p:nvSpPr>
        <p:spPr>
          <a:xfrm>
            <a:off x="7022896" y="432046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788570D0-557F-4D2D-8B0B-2531862C8AF7}"/>
              </a:ext>
            </a:extLst>
          </p:cNvPr>
          <p:cNvSpPr/>
          <p:nvPr/>
        </p:nvSpPr>
        <p:spPr>
          <a:xfrm>
            <a:off x="6908772" y="415573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8A54B5F3-4802-4599-97CA-8B8889A09BED}"/>
              </a:ext>
            </a:extLst>
          </p:cNvPr>
          <p:cNvSpPr/>
          <p:nvPr/>
        </p:nvSpPr>
        <p:spPr>
          <a:xfrm>
            <a:off x="6484574" y="495117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D52B165-7F1F-45BD-B6D4-768C894424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42" t="2995" r="3658" b="77737"/>
          <a:stretch/>
        </p:blipFill>
        <p:spPr>
          <a:xfrm>
            <a:off x="5210292" y="5493710"/>
            <a:ext cx="2936824" cy="884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53BA180-160D-4FEF-B883-72026E13ED81}"/>
              </a:ext>
            </a:extLst>
          </p:cNvPr>
          <p:cNvSpPr/>
          <p:nvPr/>
        </p:nvSpPr>
        <p:spPr>
          <a:xfrm>
            <a:off x="7426659" y="5879658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E5F28818-898C-4591-9E64-780DF9B6AAD0}"/>
              </a:ext>
            </a:extLst>
          </p:cNvPr>
          <p:cNvSpPr/>
          <p:nvPr/>
        </p:nvSpPr>
        <p:spPr>
          <a:xfrm>
            <a:off x="7312535" y="571493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E80413D-18E1-4231-9A2C-DC12FED63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212" y="4632600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B6E106-03F7-4254-97BB-203188C9AD20}"/>
              </a:ext>
            </a:extLst>
          </p:cNvPr>
          <p:cNvSpPr txBox="1"/>
          <p:nvPr/>
        </p:nvSpPr>
        <p:spPr>
          <a:xfrm>
            <a:off x="7346591" y="4653021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45A4964-3265-4CC4-83C8-D47E5D4D49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0402" y="6173911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D10050-7094-4240-8E67-1D7A82043A92}"/>
              </a:ext>
            </a:extLst>
          </p:cNvPr>
          <p:cNvSpPr txBox="1"/>
          <p:nvPr/>
        </p:nvSpPr>
        <p:spPr>
          <a:xfrm>
            <a:off x="7601603" y="6175798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6D86B7-365F-49D7-AB6F-60D9644061A2}"/>
              </a:ext>
            </a:extLst>
          </p:cNvPr>
          <p:cNvSpPr/>
          <p:nvPr/>
        </p:nvSpPr>
        <p:spPr>
          <a:xfrm>
            <a:off x="9070926" y="4320460"/>
            <a:ext cx="197312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열기 버튼 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16EE15-5F04-44E9-B738-EBDB66A41D68}"/>
              </a:ext>
            </a:extLst>
          </p:cNvPr>
          <p:cNvSpPr txBox="1"/>
          <p:nvPr/>
        </p:nvSpPr>
        <p:spPr>
          <a:xfrm>
            <a:off x="1129176" y="1760587"/>
            <a:ext cx="69965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50" b="1">
                <a:solidFill>
                  <a:srgbClr val="FF0000"/>
                </a:solidFill>
              </a:defRPr>
            </a:lvl1pPr>
          </a:lstStyle>
          <a:p>
            <a:r>
              <a:rPr lang="ko-KR" altLang="en-US" sz="1200" dirty="0"/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822C078-E913-4B94-82EF-9F84557ECB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28" b="97436" l="11765" r="91176"/>
                    </a14:imgEffect>
                  </a14:imgLayer>
                </a14:imgProps>
              </a:ext>
            </a:extLst>
          </a:blip>
          <a:srcRect l="6743" t="17899" r="17917"/>
          <a:stretch/>
        </p:blipFill>
        <p:spPr>
          <a:xfrm>
            <a:off x="1044712" y="1811394"/>
            <a:ext cx="160852" cy="20106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A88B010-58FB-4249-ABC9-31D089982E74}"/>
              </a:ext>
            </a:extLst>
          </p:cNvPr>
          <p:cNvSpPr txBox="1"/>
          <p:nvPr/>
        </p:nvSpPr>
        <p:spPr>
          <a:xfrm>
            <a:off x="2608415" y="5571615"/>
            <a:ext cx="69965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50" b="1">
                <a:solidFill>
                  <a:srgbClr val="FF0000"/>
                </a:solidFill>
              </a:defRPr>
            </a:lvl1pPr>
          </a:lstStyle>
          <a:p>
            <a:r>
              <a:rPr lang="ko-KR" altLang="en-US" sz="1200" dirty="0"/>
              <a:t>클릭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2AAA366-32A7-4147-BE2B-123ECC4B1A4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28" b="97436" l="11765" r="91176"/>
                    </a14:imgEffect>
                  </a14:imgLayer>
                </a14:imgProps>
              </a:ext>
            </a:extLst>
          </a:blip>
          <a:srcRect l="6743" t="17899" r="17917"/>
          <a:stretch/>
        </p:blipFill>
        <p:spPr>
          <a:xfrm>
            <a:off x="2517773" y="5579176"/>
            <a:ext cx="160852" cy="2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2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678820" y="868344"/>
            <a:ext cx="5259180" cy="51706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받은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python-3.11.4-amd64.exe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C:\Development_Kits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위치에 없으면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C:\Development_Kits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로 옮기기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7.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폴더에 있는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python-3.11.4-amd64.exe </a:t>
            </a: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관리자 권한으로 실행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(A)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팝업창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뜨면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예 클릭</a:t>
            </a:r>
            <a:endParaRPr lang="en-US" altLang="ko-KR" sz="1200" b="1" baseline="30000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옮기기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옮길 대상이 있는 폴더와 옮기고 싶은 위치의 폴더를 화면에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띄우기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옮길 대상을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옮기고 싶은 위치의 폴더에 끌고 오기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B9788F-1DE3-4048-A1F4-40BAF110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8" y="2695299"/>
            <a:ext cx="5915012" cy="2762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51376-A1BF-4563-8C5F-CB48BB9C16A1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AFC68D0-F739-4FF2-8F85-D0FEAA734135}"/>
              </a:ext>
            </a:extLst>
          </p:cNvPr>
          <p:cNvSpPr/>
          <p:nvPr/>
        </p:nvSpPr>
        <p:spPr>
          <a:xfrm>
            <a:off x="347500" y="248026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F12FD4-D8BB-4A8D-B57D-7DC39386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" r="10002" b="20592"/>
          <a:stretch/>
        </p:blipFill>
        <p:spPr>
          <a:xfrm>
            <a:off x="473500" y="809547"/>
            <a:ext cx="5920950" cy="89263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D3F586C-63D6-4885-8DE8-0F650D8EEF30}"/>
              </a:ext>
            </a:extLst>
          </p:cNvPr>
          <p:cNvSpPr/>
          <p:nvPr/>
        </p:nvSpPr>
        <p:spPr>
          <a:xfrm>
            <a:off x="347500" y="64003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90C71-8B92-4CFC-84FF-4077EEC92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366" y="2938943"/>
            <a:ext cx="218431" cy="240752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BF979E1C-296C-4839-9580-6FD7A4CA2386}"/>
              </a:ext>
            </a:extLst>
          </p:cNvPr>
          <p:cNvSpPr/>
          <p:nvPr/>
        </p:nvSpPr>
        <p:spPr>
          <a:xfrm>
            <a:off x="3239843" y="21433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EA6CC-E1DB-4174-968E-B5EBD9C3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124" y="3684398"/>
            <a:ext cx="2165726" cy="2862525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0F4278-07D1-4FBB-92DF-B7545A191D7E}"/>
              </a:ext>
            </a:extLst>
          </p:cNvPr>
          <p:cNvSpPr txBox="1"/>
          <p:nvPr/>
        </p:nvSpPr>
        <p:spPr>
          <a:xfrm>
            <a:off x="820336" y="3019458"/>
            <a:ext cx="204643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마우스 오른쪽 버튼 클릭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8E078381-DFDF-4E99-B497-FE096BAE04F2}"/>
              </a:ext>
            </a:extLst>
          </p:cNvPr>
          <p:cNvSpPr/>
          <p:nvPr/>
        </p:nvSpPr>
        <p:spPr>
          <a:xfrm>
            <a:off x="3239843" y="320424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A489B-9F0E-41EF-B86E-82438BBD18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64" b="15490"/>
          <a:stretch/>
        </p:blipFill>
        <p:spPr>
          <a:xfrm>
            <a:off x="2385286" y="3838452"/>
            <a:ext cx="1418363" cy="15410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64585C-AC84-47BE-8A31-533353D17443}"/>
              </a:ext>
            </a:extLst>
          </p:cNvPr>
          <p:cNvSpPr/>
          <p:nvPr/>
        </p:nvSpPr>
        <p:spPr>
          <a:xfrm>
            <a:off x="2335270" y="3822923"/>
            <a:ext cx="2196000" cy="18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DF1B29E9-2DE5-4DB9-A277-1A3CD183DB28}"/>
              </a:ext>
            </a:extLst>
          </p:cNvPr>
          <p:cNvSpPr/>
          <p:nvPr/>
        </p:nvSpPr>
        <p:spPr>
          <a:xfrm>
            <a:off x="2205043" y="360720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9CABD2D-B2AF-4106-965D-56E3DD98F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2489" y="3964682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5894B0-C5E4-4D53-A7E0-8B5295F75445}"/>
              </a:ext>
            </a:extLst>
          </p:cNvPr>
          <p:cNvSpPr txBox="1"/>
          <p:nvPr/>
        </p:nvSpPr>
        <p:spPr>
          <a:xfrm>
            <a:off x="4558403" y="3978925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1543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2263</Words>
  <Application>Microsoft Office PowerPoint</Application>
  <PresentationFormat>와이드스크린</PresentationFormat>
  <Paragraphs>669</Paragraphs>
  <Slides>49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HY견고딕</vt:lpstr>
      <vt:lpstr>맑은 고딕</vt:lpstr>
      <vt:lpstr>Arial</vt:lpstr>
      <vt:lpstr>Office 테마</vt:lpstr>
      <vt:lpstr>범죄사건 데이터 분석 및 시각화 with Python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1050</cp:revision>
  <dcterms:created xsi:type="dcterms:W3CDTF">2023-08-24T01:53:16Z</dcterms:created>
  <dcterms:modified xsi:type="dcterms:W3CDTF">2023-09-25T06:46:22Z</dcterms:modified>
</cp:coreProperties>
</file>